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4" r:id="rId2"/>
    <p:sldId id="279" r:id="rId3"/>
    <p:sldId id="267" r:id="rId4"/>
    <p:sldId id="272" r:id="rId5"/>
    <p:sldId id="273" r:id="rId6"/>
    <p:sldId id="280" r:id="rId7"/>
    <p:sldId id="281" r:id="rId8"/>
    <p:sldId id="295" r:id="rId9"/>
    <p:sldId id="296" r:id="rId10"/>
    <p:sldId id="293" r:id="rId11"/>
    <p:sldId id="286" r:id="rId12"/>
    <p:sldId id="288" r:id="rId13"/>
    <p:sldId id="289" r:id="rId14"/>
    <p:sldId id="290" r:id="rId15"/>
    <p:sldId id="291" r:id="rId16"/>
    <p:sldId id="294"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sTqHvnx4Y49R0zM/xYpzw==" hashData="A46fChhCdoRuHVsAlpC+Bxo49JZVjIZsxis97r7HhlU8z54BUJWyUa1pEsQG1sX7v8hboW1vR0JfjJx4tchOm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4660"/>
  </p:normalViewPr>
  <p:slideViewPr>
    <p:cSldViewPr snapToGrid="0">
      <p:cViewPr varScale="1">
        <p:scale>
          <a:sx n="96" d="100"/>
          <a:sy n="96" d="100"/>
        </p:scale>
        <p:origin x="2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0926C-1E85-47FF-ACFD-28FE26583CAE}" type="datetimeFigureOut">
              <a:rPr lang="en-AU" smtClean="0"/>
              <a:t>23/10/2020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03198-311C-4740-B6CB-8F538570CC83}" type="slidenum">
              <a:rPr lang="en-AU" smtClean="0"/>
              <a:t>‹#›</a:t>
            </a:fld>
            <a:endParaRPr lang="en-AU"/>
          </a:p>
        </p:txBody>
      </p:sp>
    </p:spTree>
    <p:extLst>
      <p:ext uri="{BB962C8B-B14F-4D97-AF65-F5344CB8AC3E}">
        <p14:creationId xmlns:p14="http://schemas.microsoft.com/office/powerpoint/2010/main" val="149675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latin typeface="+mn-lt"/>
                <a:ea typeface="+mn-ea"/>
                <a:cs typeface="+mn-cs"/>
              </a:rPr>
              <a:t>In this session we’re going to explore the Aged Care Funding Instrument, better known as ACFI </a:t>
            </a:r>
            <a:endParaRPr lang="en-AU" dirty="0"/>
          </a:p>
        </p:txBody>
      </p:sp>
      <p:sp>
        <p:nvSpPr>
          <p:cNvPr id="4" name="Slide Number Placeholder 3"/>
          <p:cNvSpPr>
            <a:spLocks noGrp="1"/>
          </p:cNvSpPr>
          <p:nvPr>
            <p:ph type="sldNum" sz="quarter" idx="5"/>
          </p:nvPr>
        </p:nvSpPr>
        <p:spPr/>
        <p:txBody>
          <a:bodyPr/>
          <a:lstStyle/>
          <a:p>
            <a:fld id="{63E03198-311C-4740-B6CB-8F538570CC83}" type="slidenum">
              <a:rPr lang="en-AU" smtClean="0"/>
              <a:t>1</a:t>
            </a:fld>
            <a:endParaRPr lang="en-AU"/>
          </a:p>
        </p:txBody>
      </p:sp>
    </p:spTree>
    <p:extLst>
      <p:ext uri="{BB962C8B-B14F-4D97-AF65-F5344CB8AC3E}">
        <p14:creationId xmlns:p14="http://schemas.microsoft.com/office/powerpoint/2010/main" val="312774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180000">
              <a:buFont typeface="Arial"/>
              <a:buChar char="•"/>
            </a:pPr>
            <a:r>
              <a:rPr lang="en-AU" sz="1200" kern="1200" dirty="0">
                <a:solidFill>
                  <a:schemeClr val="tx1"/>
                </a:solidFill>
                <a:latin typeface="+mn-lt"/>
                <a:ea typeface="+mn-ea"/>
                <a:cs typeface="+mn-cs"/>
              </a:rPr>
              <a:t>This table gives you an idea of how the daily funding varies across the 3 domains, and depending on the residents’ care needs</a:t>
            </a:r>
            <a:endParaRPr lang="en-US" sz="1200" kern="1200" dirty="0">
              <a:solidFill>
                <a:schemeClr val="tx1"/>
              </a:solidFill>
              <a:latin typeface="+mn-lt"/>
              <a:ea typeface="+mn-ea"/>
              <a:cs typeface="+mn-cs"/>
            </a:endParaRPr>
          </a:p>
          <a:p>
            <a:pPr indent="-180000">
              <a:buFont typeface="Arial"/>
              <a:buChar char="•"/>
            </a:pPr>
            <a:r>
              <a:rPr lang="en-AU" sz="1200" kern="1200" dirty="0">
                <a:solidFill>
                  <a:schemeClr val="tx1"/>
                </a:solidFill>
                <a:latin typeface="+mn-lt"/>
                <a:ea typeface="+mn-ea"/>
                <a:cs typeface="+mn-cs"/>
              </a:rPr>
              <a:t>There are considerable funding differences so it’s important to ensure that all the care needs of residents are identified to maximise government funding</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As you can probably tell, the ACFI process requires a lot of information.</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There are 4 documents required: the ACFI answer appraisal pack, assessment pack, user guide and application for classification</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If you need full education on how ACFI works, do an ACFI course. You could ask Medicare where to get more information</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Generally the assessment forms will be done by care staff and ultimately submitted by a dedicated person in your facility – usually higher management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As mentioned earlier, under the Activities of Daily Living domain, a couple of questions specifically relate to continence so now we’ll look at them in more depth</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ACFI 4 Toileting &amp; ACFI 5 Continence</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Both focus on the need to promote continence &amp; minimise incontinent episodes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Question 4 toileting relates to assessed toileting needs &amp; the degree of toileting assistance required. Is the level independent or does it require supervision or physical assistance?</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It includes emptying drainage bags, personal hygiene &amp; adjusting of clothing. It includes toileting aspects associated with a person who has a catheter or stoma bag.</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It does NOT include location change in order to use the toilet – for example, if they need assistance to get from their room or dining room to the toilet – as this can be covered in ACFI 2 Mobility.</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Use of the toilet is the ability to position oneself onto the toilet &amp; appropriately manage the toileting activity. The act of toileting is just that – not having to assist them or walking them to the toilet.</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Care of catheters, suppositories &amp; enemas is not covered here but in ACFI 12 complex health care.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The level of care needed for toileting is documented in the ACFI Appraisal pack. This is generally done by the person lodging the ACFI claim for the resident by using the rating of A, B, C or D</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If you do nothing A, If you have to position them on the toilet &amp; do their </a:t>
            </a:r>
            <a:r>
              <a:rPr lang="en-AU" sz="1200" kern="1200" dirty="0" err="1">
                <a:solidFill>
                  <a:schemeClr val="tx1"/>
                </a:solidFill>
                <a:latin typeface="+mn-lt"/>
                <a:ea typeface="+mn-ea"/>
                <a:cs typeface="+mn-cs"/>
              </a:rPr>
              <a:t>perianal</a:t>
            </a:r>
            <a:r>
              <a:rPr lang="en-AU" sz="1200" kern="1200" dirty="0">
                <a:solidFill>
                  <a:schemeClr val="tx1"/>
                </a:solidFill>
                <a:latin typeface="+mn-lt"/>
                <a:ea typeface="+mn-ea"/>
                <a:cs typeface="+mn-cs"/>
              </a:rPr>
              <a:t> hygiene D, if they require supervision &amp; prompting to go to the toilet but no assistance at the toilet that would be B</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Information used is taken from progress notes &amp; other assessment forms completed by care staff</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It’s important to reflect the correct level of care a resident REQUIRES – even if they don’t accept it. It’s not about the care they accept, it’s about the care they need. They may have behavioural issues &amp; slap you away or refuse your care but they are still a D if that’s the care they require.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180000">
              <a:buFont typeface="Arial"/>
              <a:buChar char="•"/>
            </a:pPr>
            <a:r>
              <a:rPr lang="en-AU" sz="1200" kern="1200" dirty="0">
                <a:solidFill>
                  <a:schemeClr val="tx1"/>
                </a:solidFill>
                <a:latin typeface="+mn-lt"/>
                <a:ea typeface="+mn-ea"/>
                <a:cs typeface="+mn-cs"/>
              </a:rPr>
              <a:t>ACFI question 5 Continence under activities of daily living relates to assessed needs regarding continence of urine &amp; faeces</a:t>
            </a:r>
            <a:endParaRPr lang="en-US" sz="1200" kern="1200" dirty="0">
              <a:solidFill>
                <a:schemeClr val="tx1"/>
              </a:solidFill>
              <a:latin typeface="+mn-lt"/>
              <a:ea typeface="+mn-ea"/>
              <a:cs typeface="+mn-cs"/>
            </a:endParaRPr>
          </a:p>
          <a:p>
            <a:pPr indent="-180000">
              <a:buFont typeface="Arial"/>
              <a:buChar char="•"/>
            </a:pPr>
            <a:r>
              <a:rPr lang="en-AU" sz="1200" kern="1200" dirty="0">
                <a:solidFill>
                  <a:schemeClr val="tx1"/>
                </a:solidFill>
                <a:latin typeface="+mn-lt"/>
                <a:ea typeface="+mn-ea"/>
                <a:cs typeface="+mn-cs"/>
              </a:rPr>
              <a:t>It’s designed to reflect the degree of incontinence &amp; resulting complexity needed to meet individually assessed continence needs</a:t>
            </a:r>
            <a:endParaRPr lang="en-US" sz="1200" kern="1200" dirty="0">
              <a:solidFill>
                <a:schemeClr val="tx1"/>
              </a:solidFill>
              <a:latin typeface="+mn-lt"/>
              <a:ea typeface="+mn-ea"/>
              <a:cs typeface="+mn-cs"/>
            </a:endParaRPr>
          </a:p>
          <a:p>
            <a:pPr indent="-180000">
              <a:buFont typeface="Arial"/>
              <a:buChar char="•"/>
            </a:pPr>
            <a:r>
              <a:rPr lang="en-AU" sz="1200" kern="1200" dirty="0">
                <a:solidFill>
                  <a:schemeClr val="tx1"/>
                </a:solidFill>
                <a:latin typeface="+mn-lt"/>
                <a:ea typeface="+mn-ea"/>
                <a:cs typeface="+mn-cs"/>
              </a:rPr>
              <a:t>It excludes administration of stool softeners (covered in ACFI 11 medications ) &amp; suppositories &amp; enemas (covered in ACFI 12 complex health care)</a:t>
            </a:r>
            <a:endParaRPr lang="en-US" sz="1200" kern="1200" dirty="0">
              <a:solidFill>
                <a:schemeClr val="tx1"/>
              </a:solidFill>
              <a:latin typeface="+mn-lt"/>
              <a:ea typeface="+mn-ea"/>
              <a:cs typeface="+mn-cs"/>
            </a:endParaRPr>
          </a:p>
          <a:p>
            <a:pPr indent="-180000">
              <a:buFont typeface="Arial"/>
              <a:buChar char="•"/>
            </a:pPr>
            <a:r>
              <a:rPr lang="en-AU" sz="1200" kern="1200" dirty="0">
                <a:solidFill>
                  <a:schemeClr val="tx1"/>
                </a:solidFill>
                <a:latin typeface="+mn-lt"/>
                <a:ea typeface="+mn-ea"/>
                <a:cs typeface="+mn-cs"/>
              </a:rPr>
              <a:t>So basically if any medications go in the mouth it’s ACFI 11 &amp; if it’s invasive or a procedure ACFI 12</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The form required to document information for ACFI 5 continence is the 3 day urinary record &amp; 7 day bowel record</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You’ll notice the ACFI codes near the top of the forms. Don’t mix them up! 1 to 4 relate to the urinary record and 5 to 7 to the bowel record. It’s very important that you follow the guidelines completely &amp; not leave any gaps. Record codes only, no comments.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This question relies on good record keeping as evidence to substantiate subsidy claims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What you write down on these forms is going to directly relate to what the aged care facility receives funding-wise for the resident</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It’s the role of every shift to gather information &amp; record it accurately &amp; in a timely manner. When an ACFI is due for a resident, the form must be filled in &amp; lodged within 30 – 60 days.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US" sz="1200" kern="1200" dirty="0">
                <a:solidFill>
                  <a:schemeClr val="tx1"/>
                </a:solidFill>
                <a:latin typeface="+mn-lt"/>
                <a:ea typeface="+mn-ea"/>
                <a:cs typeface="+mn-cs"/>
              </a:rPr>
              <a:t>So we've seen in this session that ACFI determines government funding – and considers residents' mental, </a:t>
            </a:r>
            <a:r>
              <a:rPr lang="en-US" sz="1200" kern="1200" dirty="0" err="1">
                <a:solidFill>
                  <a:schemeClr val="tx1"/>
                </a:solidFill>
                <a:latin typeface="+mn-lt"/>
                <a:ea typeface="+mn-ea"/>
                <a:cs typeface="+mn-cs"/>
              </a:rPr>
              <a:t>behavioural</a:t>
            </a:r>
            <a:r>
              <a:rPr lang="en-US" sz="1200" kern="1200" dirty="0">
                <a:solidFill>
                  <a:schemeClr val="tx1"/>
                </a:solidFill>
                <a:latin typeface="+mn-lt"/>
                <a:ea typeface="+mn-ea"/>
                <a:cs typeface="+mn-cs"/>
              </a:rPr>
              <a:t> &amp; medical diagnoses</a:t>
            </a:r>
          </a:p>
          <a:p>
            <a:pPr marL="180000" indent="-180000">
              <a:buFont typeface="Arial"/>
              <a:buChar char="•"/>
            </a:pPr>
            <a:r>
              <a:rPr lang="en-US" sz="1200" kern="1200" dirty="0">
                <a:solidFill>
                  <a:schemeClr val="tx1"/>
                </a:solidFill>
                <a:latin typeface="+mn-lt"/>
                <a:ea typeface="+mn-ea"/>
                <a:cs typeface="+mn-cs"/>
              </a:rPr>
              <a:t>Remember the 3 domains across which ACFI operates? ... Activities of daily living, </a:t>
            </a:r>
            <a:r>
              <a:rPr lang="en-US" sz="1200" kern="1200" dirty="0" err="1">
                <a:solidFill>
                  <a:schemeClr val="tx1"/>
                </a:solidFill>
                <a:latin typeface="+mn-lt"/>
                <a:ea typeface="+mn-ea"/>
                <a:cs typeface="+mn-cs"/>
              </a:rPr>
              <a:t>behaviour</a:t>
            </a:r>
            <a:r>
              <a:rPr lang="en-US" sz="1200" kern="1200" dirty="0">
                <a:solidFill>
                  <a:schemeClr val="tx1"/>
                </a:solidFill>
                <a:latin typeface="+mn-lt"/>
                <a:ea typeface="+mn-ea"/>
                <a:cs typeface="+mn-cs"/>
              </a:rPr>
              <a:t> &amp; </a:t>
            </a:r>
            <a:r>
              <a:rPr lang="en-US" sz="1200" kern="1200">
                <a:solidFill>
                  <a:schemeClr val="tx1"/>
                </a:solidFill>
                <a:latin typeface="+mn-lt"/>
                <a:ea typeface="+mn-ea"/>
                <a:cs typeface="+mn-cs"/>
              </a:rPr>
              <a:t>complex health</a:t>
            </a:r>
          </a:p>
          <a:p>
            <a:pPr marL="180000" indent="-180000">
              <a:buFont typeface="Arial"/>
              <a:buChar char="•"/>
            </a:pPr>
            <a:r>
              <a:rPr lang="en-US" sz="1200" kern="1200">
                <a:solidFill>
                  <a:schemeClr val="tx1"/>
                </a:solidFill>
                <a:latin typeface="+mn-lt"/>
                <a:ea typeface="+mn-ea"/>
                <a:cs typeface="+mn-cs"/>
              </a:rPr>
              <a:t>Particular </a:t>
            </a:r>
            <a:r>
              <a:rPr lang="en-US" sz="1200" kern="1200" dirty="0">
                <a:solidFill>
                  <a:schemeClr val="tx1"/>
                </a:solidFill>
                <a:latin typeface="+mn-lt"/>
                <a:ea typeface="+mn-ea"/>
                <a:cs typeface="+mn-cs"/>
              </a:rPr>
              <a:t>questions relating to continence care are found under ACFI Activities of daily living questions 4 &amp; 5 – toileting &amp; continence</a:t>
            </a:r>
          </a:p>
          <a:p>
            <a:pPr marL="180000" indent="-180000">
              <a:buFont typeface="Arial"/>
              <a:buChar char="•"/>
            </a:pPr>
            <a:r>
              <a:rPr lang="en-US" sz="1200" kern="1200" dirty="0">
                <a:solidFill>
                  <a:schemeClr val="tx1"/>
                </a:solidFill>
                <a:latin typeface="+mn-lt"/>
                <a:ea typeface="+mn-ea"/>
                <a:cs typeface="+mn-cs"/>
              </a:rPr>
              <a:t>We've seen that the higher a resident's care needs in each domain, the higher the funding</a:t>
            </a:r>
          </a:p>
        </p:txBody>
      </p:sp>
      <p:sp>
        <p:nvSpPr>
          <p:cNvPr id="4" name="Slide Number Placeholder 3"/>
          <p:cNvSpPr>
            <a:spLocks noGrp="1"/>
          </p:cNvSpPr>
          <p:nvPr>
            <p:ph type="sldNum" sz="quarter" idx="10"/>
          </p:nvPr>
        </p:nvSpPr>
        <p:spPr/>
        <p:txBody>
          <a:bodyPr/>
          <a:lstStyle/>
          <a:p>
            <a:fld id="{247B1C89-5AA8-F54D-8457-40DFA069D568}"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We’ll look at what ACFI is, how it works and its 3 domains &amp; 12 questions.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We’ll also look at the evidence required for questions, especially question 4 Toileting &amp; 5 Continence</a:t>
            </a:r>
            <a:r>
              <a:rPr lang="en-US" dirty="0"/>
              <a:t>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180000">
              <a:buFont typeface="Arial"/>
              <a:buChar char="•"/>
            </a:pPr>
            <a:r>
              <a:rPr lang="en-AU" sz="1200" kern="1200" dirty="0">
                <a:solidFill>
                  <a:schemeClr val="tx1"/>
                </a:solidFill>
                <a:latin typeface="+mn-lt"/>
                <a:ea typeface="+mn-ea"/>
                <a:cs typeface="+mn-cs"/>
              </a:rPr>
              <a:t>ACFI replaced RCS – the Resident Classification Scale – in March 2008, in response to the Hogan Report 2004 &amp; the RCS Review in 2003.</a:t>
            </a:r>
            <a:endParaRPr lang="en-US" sz="1200" kern="1200" dirty="0">
              <a:solidFill>
                <a:schemeClr val="tx1"/>
              </a:solidFill>
              <a:latin typeface="+mn-lt"/>
              <a:ea typeface="+mn-ea"/>
              <a:cs typeface="+mn-cs"/>
            </a:endParaRPr>
          </a:p>
          <a:p>
            <a:pPr indent="-180000">
              <a:buFont typeface="Arial"/>
              <a:buChar char="•"/>
            </a:pPr>
            <a:r>
              <a:rPr lang="en-AU" sz="1200" kern="1200" dirty="0">
                <a:solidFill>
                  <a:schemeClr val="tx1"/>
                </a:solidFill>
                <a:latin typeface="+mn-lt"/>
                <a:ea typeface="+mn-ea"/>
                <a:cs typeface="+mn-cs"/>
              </a:rPr>
              <a:t>It determines how much government funding an aged care facility is given for individual residents, based on their care needs</a:t>
            </a:r>
            <a:endParaRPr lang="en-US" sz="1200" kern="1200" dirty="0">
              <a:solidFill>
                <a:schemeClr val="tx1"/>
              </a:solidFill>
              <a:latin typeface="+mn-lt"/>
              <a:ea typeface="+mn-ea"/>
              <a:cs typeface="+mn-cs"/>
            </a:endParaRPr>
          </a:p>
          <a:p>
            <a:pPr indent="-180000">
              <a:buFont typeface="Arial"/>
              <a:buChar char="•"/>
            </a:pPr>
            <a:r>
              <a:rPr lang="en-AU" sz="1200" kern="1200" dirty="0">
                <a:solidFill>
                  <a:schemeClr val="tx1"/>
                </a:solidFill>
                <a:latin typeface="+mn-lt"/>
                <a:ea typeface="+mn-ea"/>
                <a:cs typeface="+mn-cs"/>
              </a:rPr>
              <a:t>It was intended to better match funding to residents’ needs, reduce paperwork required to justify funding, and to achieve higher levels of agreement between aged care staff &amp; departmental review officers in audits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Under ACFI, diagnostic information about the resident’s mental &amp; behavioural disorders &amp; other medical conditions is collected</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There are 12 care need questions which we’ll look at shortly</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The resulting information helps create scores used to categorise residents as having either low, medium or high care needs – across 3 domains: Activities of daily living, Behaviour and Complex health care</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The final subsidy is determined by the overall ratings for each of the domains. The higher the care needs in each domain, the more funding the aged care facility receives for that resident’s needs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180000">
              <a:buFont typeface="Arial"/>
              <a:buChar char="•"/>
            </a:pPr>
            <a:r>
              <a:rPr lang="en-AU" sz="1200" kern="1200" dirty="0">
                <a:solidFill>
                  <a:schemeClr val="tx1"/>
                </a:solidFill>
                <a:latin typeface="+mn-lt"/>
                <a:ea typeface="+mn-ea"/>
                <a:cs typeface="+mn-cs"/>
              </a:rPr>
              <a:t>As mentioned previously, ACFI requires diagnostic information about the resident’s mental &amp; behavioural disorders &amp; other medical conditions</a:t>
            </a:r>
            <a:endParaRPr lang="en-US" sz="1200" kern="1200" dirty="0">
              <a:solidFill>
                <a:schemeClr val="tx1"/>
              </a:solidFill>
              <a:latin typeface="+mn-lt"/>
              <a:ea typeface="+mn-ea"/>
              <a:cs typeface="+mn-cs"/>
            </a:endParaRPr>
          </a:p>
          <a:p>
            <a:pPr indent="-180000">
              <a:buFont typeface="Arial"/>
              <a:buChar char="•"/>
            </a:pPr>
            <a:r>
              <a:rPr lang="en-AU" sz="1200" kern="1200" dirty="0">
                <a:solidFill>
                  <a:schemeClr val="tx1"/>
                </a:solidFill>
                <a:latin typeface="+mn-lt"/>
                <a:ea typeface="+mn-ea"/>
                <a:cs typeface="+mn-cs"/>
              </a:rPr>
              <a:t>This information provides a minimum data set &amp; supports usual care needs ratings</a:t>
            </a:r>
            <a:endParaRPr lang="en-US" sz="1200" kern="1200" dirty="0">
              <a:solidFill>
                <a:schemeClr val="tx1"/>
              </a:solidFill>
              <a:latin typeface="+mn-lt"/>
              <a:ea typeface="+mn-ea"/>
              <a:cs typeface="+mn-cs"/>
            </a:endParaRPr>
          </a:p>
          <a:p>
            <a:pPr indent="-180000">
              <a:buFont typeface="Arial"/>
              <a:buChar char="•"/>
            </a:pPr>
            <a:r>
              <a:rPr lang="en-AU" sz="1200" kern="1200" dirty="0">
                <a:solidFill>
                  <a:schemeClr val="tx1"/>
                </a:solidFill>
                <a:latin typeface="+mn-lt"/>
                <a:ea typeface="+mn-ea"/>
                <a:cs typeface="+mn-cs"/>
              </a:rPr>
              <a:t>Certain appraisal evidence may be required such as disorders/diagnosis checklists, source materials checklists, copies of source materials </a:t>
            </a:r>
            <a:r>
              <a:rPr lang="en-AU" sz="1200" kern="1200" dirty="0" err="1">
                <a:solidFill>
                  <a:schemeClr val="tx1"/>
                </a:solidFill>
                <a:latin typeface="+mn-lt"/>
                <a:ea typeface="+mn-ea"/>
                <a:cs typeface="+mn-cs"/>
              </a:rPr>
              <a:t>eg</a:t>
            </a:r>
            <a:r>
              <a:rPr lang="en-AU" sz="1200" kern="1200" dirty="0">
                <a:solidFill>
                  <a:schemeClr val="tx1"/>
                </a:solidFill>
                <a:latin typeface="+mn-lt"/>
                <a:ea typeface="+mn-ea"/>
                <a:cs typeface="+mn-cs"/>
              </a:rPr>
              <a:t>, ACCR, GP comprehensive medical assessment, other medical practitioner assessments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ACFI asks questions around Activities of Daily living</a:t>
            </a:r>
            <a:endParaRPr lang="en-US" sz="1200" kern="1200" dirty="0">
              <a:solidFill>
                <a:schemeClr val="tx1"/>
              </a:solidFill>
              <a:latin typeface="+mn-lt"/>
              <a:ea typeface="+mn-ea"/>
              <a:cs typeface="+mn-cs"/>
            </a:endParaRPr>
          </a:p>
          <a:p>
            <a:pPr marL="360000" indent="-180000">
              <a:buFont typeface="Lucida Grande"/>
              <a:buChar char="-"/>
            </a:pPr>
            <a:r>
              <a:rPr lang="en-AU" sz="1200" kern="1200" dirty="0">
                <a:solidFill>
                  <a:schemeClr val="tx1"/>
                </a:solidFill>
                <a:latin typeface="+mn-lt"/>
                <a:ea typeface="+mn-ea"/>
                <a:cs typeface="+mn-cs"/>
              </a:rPr>
              <a:t>nutrition: eating &amp; readiness to eat</a:t>
            </a:r>
            <a:endParaRPr lang="en-US" sz="1200" kern="1200" dirty="0">
              <a:solidFill>
                <a:schemeClr val="tx1"/>
              </a:solidFill>
              <a:latin typeface="+mn-lt"/>
              <a:ea typeface="+mn-ea"/>
              <a:cs typeface="+mn-cs"/>
            </a:endParaRPr>
          </a:p>
          <a:p>
            <a:pPr marL="360000" indent="-180000">
              <a:buFont typeface="Lucida Grande"/>
              <a:buChar char="-"/>
            </a:pPr>
            <a:r>
              <a:rPr lang="en-AU" sz="1200" kern="1200" dirty="0">
                <a:solidFill>
                  <a:schemeClr val="tx1"/>
                </a:solidFill>
                <a:latin typeface="+mn-lt"/>
                <a:ea typeface="+mn-ea"/>
                <a:cs typeface="+mn-cs"/>
              </a:rPr>
              <a:t>mobility: transfers &amp; locomotion</a:t>
            </a:r>
            <a:endParaRPr lang="en-US" sz="1200" kern="1200" dirty="0">
              <a:solidFill>
                <a:schemeClr val="tx1"/>
              </a:solidFill>
              <a:latin typeface="+mn-lt"/>
              <a:ea typeface="+mn-ea"/>
              <a:cs typeface="+mn-cs"/>
            </a:endParaRPr>
          </a:p>
          <a:p>
            <a:pPr marL="360000" indent="-180000">
              <a:buFont typeface="Lucida Grande"/>
              <a:buChar char="-"/>
            </a:pPr>
            <a:r>
              <a:rPr lang="en-AU" sz="1200" kern="1200" dirty="0">
                <a:solidFill>
                  <a:schemeClr val="tx1"/>
                </a:solidFill>
                <a:latin typeface="+mn-lt"/>
                <a:ea typeface="+mn-ea"/>
                <a:cs typeface="+mn-cs"/>
              </a:rPr>
              <a:t>personal hygiene: dressing &amp; undressing, washing &amp; drying, grooming</a:t>
            </a:r>
            <a:endParaRPr lang="en-US" sz="1200" kern="1200" dirty="0">
              <a:solidFill>
                <a:schemeClr val="tx1"/>
              </a:solidFill>
              <a:latin typeface="+mn-lt"/>
              <a:ea typeface="+mn-ea"/>
              <a:cs typeface="+mn-cs"/>
            </a:endParaRPr>
          </a:p>
          <a:p>
            <a:pPr marL="360000" indent="-180000">
              <a:buFont typeface="Lucida Grande"/>
              <a:buChar char="-"/>
            </a:pPr>
            <a:r>
              <a:rPr lang="en-AU" sz="1200" kern="1200" dirty="0">
                <a:solidFill>
                  <a:schemeClr val="tx1"/>
                </a:solidFill>
                <a:latin typeface="+mn-lt"/>
                <a:ea typeface="+mn-ea"/>
                <a:cs typeface="+mn-cs"/>
              </a:rPr>
              <a:t>toileting: use of toilet, toilet completion</a:t>
            </a:r>
            <a:endParaRPr lang="en-US" sz="1200" kern="1200" dirty="0">
              <a:solidFill>
                <a:schemeClr val="tx1"/>
              </a:solidFill>
              <a:latin typeface="+mn-lt"/>
              <a:ea typeface="+mn-ea"/>
              <a:cs typeface="+mn-cs"/>
            </a:endParaRPr>
          </a:p>
          <a:p>
            <a:pPr marL="360000" indent="-180000">
              <a:buFont typeface="Lucida Grande"/>
              <a:buChar char="-"/>
            </a:pPr>
            <a:r>
              <a:rPr lang="en-AU" sz="1200" kern="1200" dirty="0">
                <a:solidFill>
                  <a:schemeClr val="tx1"/>
                </a:solidFill>
                <a:latin typeface="+mn-lt"/>
                <a:ea typeface="+mn-ea"/>
                <a:cs typeface="+mn-cs"/>
              </a:rPr>
              <a:t>continence: urinary &amp; faecal</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Ratings are given for each of these &amp; then totalled to create a basic subsidy level per resident for </a:t>
            </a:r>
            <a:r>
              <a:rPr lang="en-AU" sz="1200" kern="1200" dirty="0" err="1">
                <a:solidFill>
                  <a:schemeClr val="tx1"/>
                </a:solidFill>
                <a:latin typeface="+mn-lt"/>
                <a:ea typeface="+mn-ea"/>
                <a:cs typeface="+mn-cs"/>
              </a:rPr>
              <a:t>ADLs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We’ll look at questions 4 &amp; 5 toileting &amp; continence in more detail later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The second domain is behaviour. It considers residents’ cognitive skills and measures their impairment, using the </a:t>
            </a:r>
            <a:r>
              <a:rPr lang="en-AU" sz="1200" kern="1200" dirty="0" err="1">
                <a:solidFill>
                  <a:schemeClr val="tx1"/>
                </a:solidFill>
                <a:latin typeface="+mn-lt"/>
                <a:ea typeface="+mn-ea"/>
                <a:cs typeface="+mn-cs"/>
              </a:rPr>
              <a:t>Psychogeriatric</a:t>
            </a:r>
            <a:r>
              <a:rPr lang="en-AU" sz="1200" kern="1200" dirty="0">
                <a:solidFill>
                  <a:schemeClr val="tx1"/>
                </a:solidFill>
                <a:latin typeface="+mn-lt"/>
                <a:ea typeface="+mn-ea"/>
                <a:cs typeface="+mn-cs"/>
              </a:rPr>
              <a:t> Assessment Scale – Cognitive Impairment Scale. Either the PAS–CIS score is required or a rating of no / minimal, mild, moderate or severe impairment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It also looks at residents’ wandering and verbal &amp; physical behaviours, measuring how often staff intervention is required over a week. A behaviour record showing type &amp; frequency of behaviours is required</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The final behaviour question area is depression. A Cornell Scale for Depression score is required.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US" sz="1200" kern="1200" dirty="0">
                <a:solidFill>
                  <a:schemeClr val="tx1"/>
                </a:solidFill>
                <a:latin typeface="+mn-lt"/>
                <a:ea typeface="+mn-ea"/>
                <a:cs typeface="+mn-cs"/>
              </a:rPr>
              <a:t>The third domain, complex health, has no ACFI specified assessment – but a current medication chart is helpful</a:t>
            </a:r>
          </a:p>
          <a:p>
            <a:pPr marL="180000" indent="-180000">
              <a:buFont typeface="Arial"/>
              <a:buChar char="•"/>
            </a:pPr>
            <a:r>
              <a:rPr lang="en-US" sz="1200" kern="1200" dirty="0">
                <a:solidFill>
                  <a:schemeClr val="tx1"/>
                </a:solidFill>
                <a:latin typeface="+mn-lt"/>
                <a:ea typeface="+mn-ea"/>
                <a:cs typeface="+mn-cs"/>
              </a:rPr>
              <a:t>Question 11 medication looks at how long is spent administering medications each day</a:t>
            </a:r>
          </a:p>
          <a:p>
            <a:pPr marL="180000" indent="-180000">
              <a:buFont typeface="Arial"/>
              <a:buChar char="•"/>
            </a:pPr>
            <a:r>
              <a:rPr lang="en-US" sz="1200" kern="1200" dirty="0">
                <a:solidFill>
                  <a:schemeClr val="tx1"/>
                </a:solidFill>
                <a:latin typeface="+mn-lt"/>
                <a:ea typeface="+mn-ea"/>
                <a:cs typeface="+mn-cs"/>
              </a:rPr>
              <a:t>Question 12 complex health care scores on 18 specified procedures</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8372ACBD-8321-F347-A0B6-D61F088002B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F119C3-11A6-4248-A9F3-CDCCA1CB82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832F9BB-5495-1F47-81C6-B5A2DC17E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EEC6261-72EF-BD48-A441-A122FB966D01}"/>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8BEF7199-C31C-F443-B271-35B76F93D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159F0-B370-B44F-A02A-5B0977E47975}"/>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338585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7B7D-7788-FB41-AA83-26C9C980FBE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471C75B-8B3D-F64D-BFC7-0523BF955B2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601C2D-9B74-3048-A41F-E341ED5CCA94}"/>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5C94DFED-D5C8-2E4C-B72E-26907F734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E2B9A-00DD-294C-A9DB-548E06497F79}"/>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413615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08678-B146-B046-B4A2-C1F11A4926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AE9D856-4F84-E846-9B75-1CA2636BCBB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EB8A33-2CC8-2B4F-AE79-696CB86E5236}"/>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5A87F502-4592-5740-A069-17B8FC510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E2455-238E-3C4F-A853-32B13BE50BC3}"/>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403849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E06B4C4E-9B75-3848-98A7-CA48E5E50A96}"/>
              </a:ext>
            </a:extLst>
          </p:cNvPr>
          <p:cNvPicPr>
            <a:picLocks noChangeAspect="1"/>
          </p:cNvPicPr>
          <p:nvPr userDrawn="1"/>
        </p:nvPicPr>
        <p:blipFill>
          <a:blip r:embed="rId2"/>
          <a:stretch>
            <a:fillRect/>
          </a:stretch>
        </p:blipFill>
        <p:spPr>
          <a:xfrm>
            <a:off x="10195" y="0"/>
            <a:ext cx="12181805" cy="6858000"/>
          </a:xfrm>
          <a:prstGeom prst="rect">
            <a:avLst/>
          </a:prstGeom>
        </p:spPr>
      </p:pic>
      <p:sp>
        <p:nvSpPr>
          <p:cNvPr id="2" name="Title 1">
            <a:extLst>
              <a:ext uri="{FF2B5EF4-FFF2-40B4-BE49-F238E27FC236}">
                <a16:creationId xmlns:a16="http://schemas.microsoft.com/office/drawing/2014/main" id="{146FD25A-9623-A14D-AA86-24CD28C4351E}"/>
              </a:ext>
            </a:extLst>
          </p:cNvPr>
          <p:cNvSpPr>
            <a:spLocks noGrp="1"/>
          </p:cNvSpPr>
          <p:nvPr>
            <p:ph type="title"/>
          </p:nvPr>
        </p:nvSpPr>
        <p:spPr>
          <a:xfrm>
            <a:off x="10195" y="384313"/>
            <a:ext cx="5847266" cy="760275"/>
          </a:xfrm>
        </p:spPr>
        <p:txBody>
          <a:bodyPr/>
          <a:lstStyle>
            <a:lvl1pPr>
              <a:defRPr sz="36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49E967-4D70-6740-AAEF-FEDB3FC8D2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85760F-3E00-A84A-A9D1-E40A4E5E798C}"/>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136A6C37-760D-A347-B760-E58D3DF2A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C6B80-6417-D648-8467-571C5FF1AA9A}"/>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550536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ABD4-244B-534B-9726-707BB9ABCD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0B5C03-D794-B540-85B4-2AF0C2EB73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2BDE5B-5725-304D-BE59-3E17CBFF12CF}"/>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1B2D53A8-8F51-014B-9F00-F14FC89B6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F8C78-9F61-C941-A36C-FFDB2E20C893}"/>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06808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4B99-3B92-0C4F-84F1-C81A1ADDAE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23AA239-4A5A-7443-9B19-FC1CC50C966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EE1C326-E1AF-B542-A352-5D219EF821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4E8ADF-C62B-2940-A7DF-A9B8286D3752}"/>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6" name="Footer Placeholder 5">
            <a:extLst>
              <a:ext uri="{FF2B5EF4-FFF2-40B4-BE49-F238E27FC236}">
                <a16:creationId xmlns:a16="http://schemas.microsoft.com/office/drawing/2014/main" id="{F2B11046-9652-2E4E-A6C1-18C956509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C06C70-F38D-8D45-9B1C-A76FE82C0CA0}"/>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92130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8E01-88B4-3A4B-8917-97F8E4180B5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FC9EB11-6AD4-C145-BEF0-6426FF7A7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69CE005-62BB-304A-8321-CF3239C66F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97CCB50-ED7E-6E49-A10D-C07F1D195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1E3AD1E-823E-314A-B347-1AFC4F301B0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FD199AD-DC4C-1E42-B6E7-0001BDD3BAF3}"/>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8" name="Footer Placeholder 7">
            <a:extLst>
              <a:ext uri="{FF2B5EF4-FFF2-40B4-BE49-F238E27FC236}">
                <a16:creationId xmlns:a16="http://schemas.microsoft.com/office/drawing/2014/main" id="{BFDAD87E-FC10-C548-8949-7BEFB3DDCC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5573E0-B9CD-8344-B432-F3E59BC66D3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53915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947A-7ED8-3041-AF64-CBD262C3FED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DB1D91-C701-0547-9CBF-DDED13369DF2}"/>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4" name="Footer Placeholder 3">
            <a:extLst>
              <a:ext uri="{FF2B5EF4-FFF2-40B4-BE49-F238E27FC236}">
                <a16:creationId xmlns:a16="http://schemas.microsoft.com/office/drawing/2014/main" id="{2AEB2F53-3F5E-8E49-958B-224FD383FD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8956D2-D122-0D42-A910-490F981ADFC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369301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F7D83-D53A-6C44-BD17-B15597BA0025}"/>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3" name="Footer Placeholder 2">
            <a:extLst>
              <a:ext uri="{FF2B5EF4-FFF2-40B4-BE49-F238E27FC236}">
                <a16:creationId xmlns:a16="http://schemas.microsoft.com/office/drawing/2014/main" id="{C1D63BEA-E871-864D-9D35-2C2E45A997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15A117-B814-8340-B48A-D1AB67F065F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686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F6D6-4CB4-1F40-ABE8-28D1A4F0DE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A8AA26F-5958-6041-B347-3D7570FE4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7C1D791-0E96-9844-BD7A-B8FB8B6DA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FF725-E07B-504B-AF53-C37723CD25D6}"/>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6" name="Footer Placeholder 5">
            <a:extLst>
              <a:ext uri="{FF2B5EF4-FFF2-40B4-BE49-F238E27FC236}">
                <a16:creationId xmlns:a16="http://schemas.microsoft.com/office/drawing/2014/main" id="{9A438BCC-8079-F34E-8947-0C16F97F4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A8C1C-ED98-F948-BA2E-90A877E6FBD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412744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9D1B-F50B-274F-902E-B652A12C62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F32DD29-72BC-A84E-B365-EF6D6DA64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81E4D0-6FEB-CF4E-B05B-F82CEE14A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2A07F5-A2FD-DF42-A4AD-7034C9770159}"/>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6" name="Footer Placeholder 5">
            <a:extLst>
              <a:ext uri="{FF2B5EF4-FFF2-40B4-BE49-F238E27FC236}">
                <a16:creationId xmlns:a16="http://schemas.microsoft.com/office/drawing/2014/main" id="{60205333-0DFE-394B-812C-7706E36A27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69C35-08B4-6249-B911-FAAC64BA15B2}"/>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73380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3FDC4C49-993A-0A4C-8C98-C481F3BC482D}"/>
              </a:ext>
            </a:extLst>
          </p:cNvPr>
          <p:cNvPicPr>
            <a:picLocks noChangeAspect="1"/>
          </p:cNvPicPr>
          <p:nvPr userDrawn="1"/>
        </p:nvPicPr>
        <p:blipFill>
          <a:blip r:embed="rId13"/>
          <a:stretch>
            <a:fillRect/>
          </a:stretch>
        </p:blipFill>
        <p:spPr>
          <a:xfrm>
            <a:off x="10195" y="0"/>
            <a:ext cx="12181805" cy="6858000"/>
          </a:xfrm>
          <a:prstGeom prst="rect">
            <a:avLst/>
          </a:prstGeom>
        </p:spPr>
      </p:pic>
      <p:sp>
        <p:nvSpPr>
          <p:cNvPr id="2" name="Title Placeholder 1">
            <a:extLst>
              <a:ext uri="{FF2B5EF4-FFF2-40B4-BE49-F238E27FC236}">
                <a16:creationId xmlns:a16="http://schemas.microsoft.com/office/drawing/2014/main" id="{22B14D07-5631-6F47-9957-16F318FB00B6}"/>
              </a:ext>
            </a:extLst>
          </p:cNvPr>
          <p:cNvSpPr>
            <a:spLocks noGrp="1"/>
          </p:cNvSpPr>
          <p:nvPr>
            <p:ph type="title"/>
          </p:nvPr>
        </p:nvSpPr>
        <p:spPr>
          <a:xfrm>
            <a:off x="10195" y="357809"/>
            <a:ext cx="7517040" cy="980661"/>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A9CEC24-8898-2D49-ACF3-D1AF25BA8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757C68D-A75D-1A48-BFC1-913048E6A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3D1C0FFB-F448-C340-96B2-88B851DB41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CEB72E-E4C1-3C4B-9A7D-7C6E73C750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EDD07-6AF9-0D48-87B4-2D1B24E8AFF9}" type="slidenum">
              <a:rPr lang="en-US" smtClean="0"/>
              <a:t>‹#›</a:t>
            </a:fld>
            <a:endParaRPr lang="en-US"/>
          </a:p>
        </p:txBody>
      </p:sp>
    </p:spTree>
    <p:extLst>
      <p:ext uri="{BB962C8B-B14F-4D97-AF65-F5344CB8AC3E}">
        <p14:creationId xmlns:p14="http://schemas.microsoft.com/office/powerpoint/2010/main" val="2690858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2209800" y="2130425"/>
            <a:ext cx="7772400" cy="1899708"/>
          </a:xfrm>
        </p:spPr>
        <p:txBody>
          <a:bodyPr/>
          <a:lstStyle/>
          <a:p>
            <a:r>
              <a:rPr lang="en-US" dirty="0">
                <a:latin typeface="Calibri" panose="020F0502020204030204" pitchFamily="34" charset="0"/>
                <a:cs typeface="Calibri" panose="020F0502020204030204" pitchFamily="34" charset="0"/>
              </a:rPr>
              <a:t>Module 10</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ACFI &amp; Incontinence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1699" y="6642486"/>
            <a:ext cx="3124970" cy="138499"/>
          </a:xfrm>
          <a:prstGeom prst="rect">
            <a:avLst/>
          </a:prstGeom>
          <a:noFill/>
        </p:spPr>
        <p:txBody>
          <a:bodyPr wrap="square" lIns="0" tIns="0" rIns="0" bIns="0" rtlCol="0">
            <a:spAutoFit/>
          </a:bodyPr>
          <a:lstStyle/>
          <a:p>
            <a:r>
              <a:rPr lang="en-US" sz="900" dirty="0">
                <a:solidFill>
                  <a:srgbClr val="770E78"/>
                </a:solidFill>
              </a:rPr>
              <a:t>ACFI &amp; INCONTINENCE 0312</a:t>
            </a:r>
          </a:p>
        </p:txBody>
      </p:sp>
      <p:sp>
        <p:nvSpPr>
          <p:cNvPr id="6" name="TextBox 5"/>
          <p:cNvSpPr txBox="1"/>
          <p:nvPr/>
        </p:nvSpPr>
        <p:spPr>
          <a:xfrm>
            <a:off x="6981165" y="6642486"/>
            <a:ext cx="3124970" cy="138499"/>
          </a:xfrm>
          <a:prstGeom prst="rect">
            <a:avLst/>
          </a:prstGeom>
          <a:noFill/>
        </p:spPr>
        <p:txBody>
          <a:bodyPr wrap="square" lIns="0" tIns="0" rIns="0" bIns="0" rtlCol="0">
            <a:spAutoFit/>
          </a:bodyPr>
          <a:lstStyle/>
          <a:p>
            <a:pPr algn="r"/>
            <a:r>
              <a:rPr lang="en-US" sz="900" dirty="0">
                <a:solidFill>
                  <a:srgbClr val="770E77"/>
                </a:solidFill>
              </a:rPr>
              <a:t>11</a:t>
            </a:r>
          </a:p>
        </p:txBody>
      </p:sp>
      <p:sp>
        <p:nvSpPr>
          <p:cNvPr id="7" name="Title 28"/>
          <p:cNvSpPr txBox="1">
            <a:spLocks/>
          </p:cNvSpPr>
          <p:nvPr/>
        </p:nvSpPr>
        <p:spPr>
          <a:xfrm>
            <a:off x="393603" y="615769"/>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Subsidy rates</a:t>
            </a:r>
          </a:p>
        </p:txBody>
      </p:sp>
      <p:graphicFrame>
        <p:nvGraphicFramePr>
          <p:cNvPr id="12" name="Table 11"/>
          <p:cNvGraphicFramePr>
            <a:graphicFrameLocks noGrp="1"/>
          </p:cNvGraphicFramePr>
          <p:nvPr>
            <p:extLst>
              <p:ext uri="{D42A27DB-BD31-4B8C-83A1-F6EECF244321}">
                <p14:modId xmlns:p14="http://schemas.microsoft.com/office/powerpoint/2010/main" val="593788390"/>
              </p:ext>
            </p:extLst>
          </p:nvPr>
        </p:nvGraphicFramePr>
        <p:xfrm>
          <a:off x="724172" y="2413000"/>
          <a:ext cx="6096000" cy="2032000"/>
        </p:xfrm>
        <a:graphic>
          <a:graphicData uri="http://schemas.openxmlformats.org/drawingml/2006/table">
            <a:tbl>
              <a:tblPr firstRow="1" bandRow="1">
                <a:tableStyleId>{00A15C55-8517-42AA-B614-E9B94910E393}</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sz="1500" b="1" dirty="0"/>
                        <a:t>Level</a:t>
                      </a:r>
                    </a:p>
                  </a:txBody>
                  <a:tcPr>
                    <a:solidFill>
                      <a:schemeClr val="accent6">
                        <a:lumMod val="75000"/>
                      </a:schemeClr>
                    </a:solidFill>
                  </a:tcPr>
                </a:tc>
                <a:tc>
                  <a:txBody>
                    <a:bodyPr/>
                    <a:lstStyle/>
                    <a:p>
                      <a:r>
                        <a:rPr lang="en-US" sz="1500" b="1" dirty="0"/>
                        <a:t>Activities of Daily Living</a:t>
                      </a:r>
                    </a:p>
                  </a:txBody>
                  <a:tcPr>
                    <a:solidFill>
                      <a:schemeClr val="accent6">
                        <a:lumMod val="75000"/>
                      </a:schemeClr>
                    </a:solidFill>
                  </a:tcPr>
                </a:tc>
                <a:tc>
                  <a:txBody>
                    <a:bodyPr/>
                    <a:lstStyle/>
                    <a:p>
                      <a:r>
                        <a:rPr lang="en-US" sz="1500" b="1" dirty="0" err="1"/>
                        <a:t>Behaviour</a:t>
                      </a:r>
                      <a:endParaRPr lang="en-US" sz="1500" b="1" dirty="0"/>
                    </a:p>
                  </a:txBody>
                  <a:tcPr>
                    <a:solidFill>
                      <a:schemeClr val="accent6">
                        <a:lumMod val="75000"/>
                      </a:schemeClr>
                    </a:solidFill>
                  </a:tcPr>
                </a:tc>
                <a:tc>
                  <a:txBody>
                    <a:bodyPr/>
                    <a:lstStyle/>
                    <a:p>
                      <a:r>
                        <a:rPr lang="en-US" sz="1500" b="1" dirty="0"/>
                        <a:t>Complex Health Care</a:t>
                      </a:r>
                    </a:p>
                  </a:txBody>
                  <a:tcPr>
                    <a:solidFill>
                      <a:schemeClr val="accent6">
                        <a:lumMod val="75000"/>
                      </a:schemeClr>
                    </a:solidFill>
                  </a:tcPr>
                </a:tc>
                <a:extLst>
                  <a:ext uri="{0D108BD9-81ED-4DB2-BD59-A6C34878D82A}">
                    <a16:rowId xmlns:a16="http://schemas.microsoft.com/office/drawing/2014/main" val="10000"/>
                  </a:ext>
                </a:extLst>
              </a:tr>
              <a:tr h="370840">
                <a:tc>
                  <a:txBody>
                    <a:bodyPr/>
                    <a:lstStyle/>
                    <a:p>
                      <a:r>
                        <a:rPr lang="en-US" sz="1700" b="0" dirty="0"/>
                        <a:t>Nil</a:t>
                      </a:r>
                    </a:p>
                  </a:txBody>
                  <a:tcPr>
                    <a:solidFill>
                      <a:schemeClr val="accent6">
                        <a:lumMod val="60000"/>
                        <a:lumOff val="40000"/>
                      </a:schemeClr>
                    </a:solidFill>
                  </a:tcPr>
                </a:tc>
                <a:tc>
                  <a:txBody>
                    <a:bodyPr/>
                    <a:lstStyle/>
                    <a:p>
                      <a:r>
                        <a:rPr lang="en-US" sz="1700" b="0" dirty="0"/>
                        <a:t>-</a:t>
                      </a:r>
                    </a:p>
                  </a:txBody>
                  <a:tcPr>
                    <a:solidFill>
                      <a:schemeClr val="accent6">
                        <a:lumMod val="60000"/>
                        <a:lumOff val="40000"/>
                      </a:schemeClr>
                    </a:solidFill>
                  </a:tcPr>
                </a:tc>
                <a:tc>
                  <a:txBody>
                    <a:bodyPr/>
                    <a:lstStyle/>
                    <a:p>
                      <a:r>
                        <a:rPr lang="en-US" sz="1700" b="0" dirty="0"/>
                        <a:t>-</a:t>
                      </a:r>
                    </a:p>
                  </a:txBody>
                  <a:tcPr>
                    <a:solidFill>
                      <a:schemeClr val="accent6">
                        <a:lumMod val="60000"/>
                        <a:lumOff val="40000"/>
                      </a:schemeClr>
                    </a:solidFill>
                  </a:tcPr>
                </a:tc>
                <a:tc>
                  <a:txBody>
                    <a:bodyPr/>
                    <a:lstStyle/>
                    <a:p>
                      <a:r>
                        <a:rPr lang="en-US" sz="1700" b="0" dirty="0"/>
                        <a:t>-</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sz="1700" b="0" dirty="0"/>
                        <a:t>Low</a:t>
                      </a:r>
                    </a:p>
                  </a:txBody>
                  <a:tcPr>
                    <a:solidFill>
                      <a:schemeClr val="accent6">
                        <a:lumMod val="60000"/>
                        <a:lumOff val="40000"/>
                      </a:schemeClr>
                    </a:solidFill>
                  </a:tcPr>
                </a:tc>
                <a:tc>
                  <a:txBody>
                    <a:bodyPr/>
                    <a:lstStyle/>
                    <a:p>
                      <a:r>
                        <a:rPr lang="en-US" sz="1700" b="0" dirty="0"/>
                        <a:t>$30.90</a:t>
                      </a:r>
                    </a:p>
                  </a:txBody>
                  <a:tcPr>
                    <a:solidFill>
                      <a:schemeClr val="accent6">
                        <a:lumMod val="60000"/>
                        <a:lumOff val="40000"/>
                      </a:schemeClr>
                    </a:solidFill>
                  </a:tcPr>
                </a:tc>
                <a:tc>
                  <a:txBody>
                    <a:bodyPr/>
                    <a:lstStyle/>
                    <a:p>
                      <a:r>
                        <a:rPr lang="en-US" sz="1700" b="0" dirty="0"/>
                        <a:t>$7.06</a:t>
                      </a:r>
                    </a:p>
                  </a:txBody>
                  <a:tcPr>
                    <a:solidFill>
                      <a:schemeClr val="accent6">
                        <a:lumMod val="60000"/>
                        <a:lumOff val="40000"/>
                      </a:schemeClr>
                    </a:solidFill>
                  </a:tcPr>
                </a:tc>
                <a:tc>
                  <a:txBody>
                    <a:bodyPr/>
                    <a:lstStyle/>
                    <a:p>
                      <a:r>
                        <a:rPr lang="en-US" sz="1700" b="0" dirty="0"/>
                        <a:t>$13.90</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sz="1700" b="0" dirty="0"/>
                        <a:t>Medium</a:t>
                      </a:r>
                    </a:p>
                  </a:txBody>
                  <a:tcPr>
                    <a:solidFill>
                      <a:schemeClr val="accent6">
                        <a:lumMod val="60000"/>
                        <a:lumOff val="40000"/>
                      </a:schemeClr>
                    </a:solidFill>
                  </a:tcPr>
                </a:tc>
                <a:tc>
                  <a:txBody>
                    <a:bodyPr/>
                    <a:lstStyle/>
                    <a:p>
                      <a:r>
                        <a:rPr lang="en-US" sz="1700" b="0" dirty="0"/>
                        <a:t>$67.28</a:t>
                      </a:r>
                    </a:p>
                  </a:txBody>
                  <a:tcPr>
                    <a:solidFill>
                      <a:schemeClr val="accent6">
                        <a:lumMod val="60000"/>
                        <a:lumOff val="40000"/>
                      </a:schemeClr>
                    </a:solidFill>
                  </a:tcPr>
                </a:tc>
                <a:tc>
                  <a:txBody>
                    <a:bodyPr/>
                    <a:lstStyle/>
                    <a:p>
                      <a:r>
                        <a:rPr lang="en-US" sz="1700" b="0" dirty="0"/>
                        <a:t>$14.63</a:t>
                      </a:r>
                    </a:p>
                  </a:txBody>
                  <a:tcPr>
                    <a:solidFill>
                      <a:schemeClr val="accent6">
                        <a:lumMod val="60000"/>
                        <a:lumOff val="40000"/>
                      </a:schemeClr>
                    </a:solidFill>
                  </a:tcPr>
                </a:tc>
                <a:tc>
                  <a:txBody>
                    <a:bodyPr/>
                    <a:lstStyle/>
                    <a:p>
                      <a:r>
                        <a:rPr lang="en-US" sz="1700" b="0" dirty="0"/>
                        <a:t>$39.60</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sz="1700" b="0" dirty="0"/>
                        <a:t>High</a:t>
                      </a:r>
                    </a:p>
                  </a:txBody>
                  <a:tcPr>
                    <a:solidFill>
                      <a:schemeClr val="accent6">
                        <a:lumMod val="60000"/>
                        <a:lumOff val="40000"/>
                      </a:schemeClr>
                    </a:solidFill>
                  </a:tcPr>
                </a:tc>
                <a:tc>
                  <a:txBody>
                    <a:bodyPr/>
                    <a:lstStyle/>
                    <a:p>
                      <a:r>
                        <a:rPr lang="en-US" sz="1700" b="0" dirty="0"/>
                        <a:t>$93.21</a:t>
                      </a:r>
                    </a:p>
                  </a:txBody>
                  <a:tcPr>
                    <a:solidFill>
                      <a:schemeClr val="accent6">
                        <a:lumMod val="60000"/>
                        <a:lumOff val="40000"/>
                      </a:schemeClr>
                    </a:solidFill>
                  </a:tcPr>
                </a:tc>
                <a:tc>
                  <a:txBody>
                    <a:bodyPr/>
                    <a:lstStyle/>
                    <a:p>
                      <a:r>
                        <a:rPr lang="en-US" sz="1700" b="0" dirty="0"/>
                        <a:t>$30.82</a:t>
                      </a:r>
                    </a:p>
                  </a:txBody>
                  <a:tcPr>
                    <a:solidFill>
                      <a:schemeClr val="accent6">
                        <a:lumMod val="60000"/>
                        <a:lumOff val="40000"/>
                      </a:schemeClr>
                    </a:solidFill>
                  </a:tcPr>
                </a:tc>
                <a:tc>
                  <a:txBody>
                    <a:bodyPr/>
                    <a:lstStyle/>
                    <a:p>
                      <a:r>
                        <a:rPr lang="en-US" sz="1700" b="0" dirty="0"/>
                        <a:t>$57.18</a:t>
                      </a:r>
                    </a:p>
                  </a:txBody>
                  <a:tcP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
        <p:nvSpPr>
          <p:cNvPr id="13" name="Content Placeholder 64"/>
          <p:cNvSpPr txBox="1">
            <a:spLocks/>
          </p:cNvSpPr>
          <p:nvPr/>
        </p:nvSpPr>
        <p:spPr>
          <a:xfrm>
            <a:off x="724171" y="4610865"/>
            <a:ext cx="5439535" cy="2185476"/>
          </a:xfrm>
          <a:prstGeom prst="rect">
            <a:avLst/>
          </a:prstGeom>
        </p:spPr>
        <p:txBody>
          <a:bodyPr vert="horz" lIns="0" tIns="0" rIns="0" bIns="0" rtlCol="0">
            <a:noAutofit/>
          </a:bodyPr>
          <a:lstStyle/>
          <a:p>
            <a:pPr marL="324000" indent="-324000">
              <a:spcAft>
                <a:spcPts val="1000"/>
              </a:spcAft>
              <a:buFont typeface="Arial"/>
              <a:buChar char="•"/>
            </a:pPr>
            <a:r>
              <a:rPr lang="en-AU" sz="2000" dirty="0"/>
              <a:t>Significant differences in funding depending on care needs</a:t>
            </a:r>
            <a:endParaRPr lang="en-US" sz="2000" dirty="0"/>
          </a:p>
          <a:p>
            <a:pPr marL="324000" indent="-324000">
              <a:spcAft>
                <a:spcPts val="1000"/>
              </a:spcAft>
              <a:buFont typeface="Arial"/>
              <a:buChar char="•"/>
            </a:pPr>
            <a:r>
              <a:rPr lang="en-AU" sz="2000" dirty="0"/>
              <a:t>Important ALL residents’ care needs identified to maximise funding</a:t>
            </a:r>
            <a:endParaRPr lang="en-US" sz="2000" dirty="0"/>
          </a:p>
        </p:txBody>
      </p:sp>
      <p:sp>
        <p:nvSpPr>
          <p:cNvPr id="11" name="Content Placeholder 64"/>
          <p:cNvSpPr txBox="1">
            <a:spLocks/>
          </p:cNvSpPr>
          <p:nvPr/>
        </p:nvSpPr>
        <p:spPr>
          <a:xfrm>
            <a:off x="724172" y="1715437"/>
            <a:ext cx="5439535" cy="2185476"/>
          </a:xfrm>
          <a:prstGeom prst="rect">
            <a:avLst/>
          </a:prstGeom>
        </p:spPr>
        <p:txBody>
          <a:bodyPr vert="horz" lIns="0" tIns="0" rIns="0" bIns="0" rtlCol="0">
            <a:noAutofit/>
          </a:bodyPr>
          <a:lstStyle/>
          <a:p>
            <a:pPr>
              <a:spcAft>
                <a:spcPts val="1000"/>
              </a:spcAft>
            </a:pPr>
            <a:r>
              <a:rPr lang="en-US" sz="2000" dirty="0"/>
              <a:t>Daily ACFI subsidy rates to June 2013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8"/>
          <p:cNvSpPr txBox="1">
            <a:spLocks/>
          </p:cNvSpPr>
          <p:nvPr/>
        </p:nvSpPr>
        <p:spPr>
          <a:xfrm>
            <a:off x="393604" y="578567"/>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ACFI Process</a:t>
            </a:r>
          </a:p>
        </p:txBody>
      </p:sp>
      <p:sp>
        <p:nvSpPr>
          <p:cNvPr id="8" name="Content Placeholder 64"/>
          <p:cNvSpPr txBox="1">
            <a:spLocks/>
          </p:cNvSpPr>
          <p:nvPr/>
        </p:nvSpPr>
        <p:spPr>
          <a:xfrm>
            <a:off x="746142" y="1894268"/>
            <a:ext cx="4289500" cy="3340162"/>
          </a:xfrm>
          <a:prstGeom prst="rect">
            <a:avLst/>
          </a:prstGeom>
        </p:spPr>
        <p:txBody>
          <a:bodyPr vert="horz" lIns="0" tIns="0" rIns="0" bIns="0" rtlCol="0">
            <a:noAutofit/>
          </a:bodyPr>
          <a:lstStyle/>
          <a:p>
            <a:pPr marL="457200" indent="-457200">
              <a:spcAft>
                <a:spcPts val="1200"/>
              </a:spcAft>
            </a:pPr>
            <a:r>
              <a:rPr lang="en-AU" sz="2400" dirty="0"/>
              <a:t>4 documents required:</a:t>
            </a:r>
            <a:endParaRPr lang="en-US" sz="2400" dirty="0"/>
          </a:p>
          <a:p>
            <a:pPr marL="457200" indent="-457200">
              <a:spcAft>
                <a:spcPts val="1200"/>
              </a:spcAft>
              <a:buFont typeface="+mj-lt"/>
              <a:buAutoNum type="arabicPeriod"/>
            </a:pPr>
            <a:r>
              <a:rPr lang="en-AU" sz="2200" dirty="0"/>
              <a:t>ACFI answer appraisal pack</a:t>
            </a:r>
            <a:endParaRPr lang="en-US" sz="2200" dirty="0"/>
          </a:p>
          <a:p>
            <a:pPr marL="457200" indent="-457200">
              <a:spcAft>
                <a:spcPts val="1200"/>
              </a:spcAft>
              <a:buFont typeface="+mj-lt"/>
              <a:buAutoNum type="arabicPeriod"/>
            </a:pPr>
            <a:r>
              <a:rPr lang="en-AU" sz="2200" dirty="0"/>
              <a:t>ACFI assessment pack</a:t>
            </a:r>
            <a:endParaRPr lang="en-US" sz="2200" dirty="0"/>
          </a:p>
          <a:p>
            <a:pPr marL="457200" indent="-457200">
              <a:spcAft>
                <a:spcPts val="1200"/>
              </a:spcAft>
              <a:buFont typeface="+mj-lt"/>
              <a:buAutoNum type="arabicPeriod"/>
            </a:pPr>
            <a:r>
              <a:rPr lang="en-AU" sz="2200" dirty="0"/>
              <a:t>ACFI user guide</a:t>
            </a:r>
            <a:endParaRPr lang="en-US" sz="2200" dirty="0"/>
          </a:p>
          <a:p>
            <a:pPr marL="457200" indent="-457200">
              <a:spcAft>
                <a:spcPts val="1200"/>
              </a:spcAft>
              <a:buFont typeface="+mj-lt"/>
              <a:buAutoNum type="arabicPeriod"/>
            </a:pPr>
            <a:r>
              <a:rPr lang="en-AU" sz="2200" dirty="0"/>
              <a:t>ACFI application for classification</a:t>
            </a:r>
            <a:endParaRPr 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8"/>
          <p:cNvSpPr txBox="1">
            <a:spLocks/>
          </p:cNvSpPr>
          <p:nvPr/>
        </p:nvSpPr>
        <p:spPr>
          <a:xfrm>
            <a:off x="242371" y="545575"/>
            <a:ext cx="658455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ACFI 4 toileting</a:t>
            </a:r>
          </a:p>
        </p:txBody>
      </p:sp>
      <p:sp>
        <p:nvSpPr>
          <p:cNvPr id="8" name="Content Placeholder 64"/>
          <p:cNvSpPr txBox="1">
            <a:spLocks/>
          </p:cNvSpPr>
          <p:nvPr/>
        </p:nvSpPr>
        <p:spPr>
          <a:xfrm>
            <a:off x="201190" y="1502569"/>
            <a:ext cx="6666920" cy="3852862"/>
          </a:xfrm>
          <a:prstGeom prst="rect">
            <a:avLst/>
          </a:prstGeom>
        </p:spPr>
        <p:txBody>
          <a:bodyPr vert="horz" lIns="0" tIns="0" rIns="0" bIns="0" rtlCol="0">
            <a:noAutofit/>
          </a:bodyPr>
          <a:lstStyle/>
          <a:p>
            <a:pPr marL="324000" indent="-324000">
              <a:spcAft>
                <a:spcPts val="1000"/>
              </a:spcAft>
              <a:buFont typeface="Arial"/>
              <a:buChar char="•"/>
            </a:pPr>
            <a:r>
              <a:rPr lang="en-AU" sz="1900" dirty="0"/>
              <a:t>Relates to assessed toileting needs &amp; degree</a:t>
            </a:r>
            <a:br>
              <a:rPr lang="en-AU" sz="1900" dirty="0"/>
            </a:br>
            <a:r>
              <a:rPr lang="en-AU" sz="1900" dirty="0"/>
              <a:t>of toileting assistance required</a:t>
            </a:r>
            <a:endParaRPr lang="en-US" sz="1900" dirty="0"/>
          </a:p>
          <a:p>
            <a:pPr marL="324000" indent="-324000">
              <a:spcAft>
                <a:spcPts val="1000"/>
              </a:spcAft>
              <a:buFont typeface="Arial"/>
              <a:buChar char="•"/>
            </a:pPr>
            <a:r>
              <a:rPr lang="en-AU" sz="1900" dirty="0"/>
              <a:t>Includes emptying drainage bags,</a:t>
            </a:r>
            <a:br>
              <a:rPr lang="en-AU" sz="1900" dirty="0"/>
            </a:br>
            <a:r>
              <a:rPr lang="en-AU" sz="1900" dirty="0"/>
              <a:t>personal hygiene &amp; adjusting</a:t>
            </a:r>
            <a:br>
              <a:rPr lang="en-AU" sz="1900" dirty="0"/>
            </a:br>
            <a:r>
              <a:rPr lang="en-AU" sz="1900" dirty="0"/>
              <a:t>clothing</a:t>
            </a:r>
            <a:endParaRPr lang="en-US" sz="1900" dirty="0"/>
          </a:p>
          <a:p>
            <a:pPr marL="324000" indent="-324000">
              <a:spcAft>
                <a:spcPts val="1000"/>
              </a:spcAft>
              <a:buFont typeface="Arial"/>
              <a:buChar char="•"/>
            </a:pPr>
            <a:r>
              <a:rPr lang="en-AU" sz="1900" dirty="0"/>
              <a:t>Includes toileting aspects</a:t>
            </a:r>
            <a:br>
              <a:rPr lang="en-AU" sz="1900" dirty="0"/>
            </a:br>
            <a:r>
              <a:rPr lang="en-AU" sz="1900" dirty="0"/>
              <a:t>associated with person who</a:t>
            </a:r>
            <a:br>
              <a:rPr lang="en-AU" sz="1900" dirty="0"/>
            </a:br>
            <a:r>
              <a:rPr lang="en-AU" sz="1900" dirty="0"/>
              <a:t>has catheter or stoma bag</a:t>
            </a:r>
            <a:endParaRPr lang="en-US" sz="1900" dirty="0"/>
          </a:p>
          <a:p>
            <a:pPr marL="324000" indent="-324000">
              <a:spcAft>
                <a:spcPts val="1000"/>
              </a:spcAft>
              <a:buFont typeface="Arial"/>
              <a:buChar char="•"/>
            </a:pPr>
            <a:r>
              <a:rPr lang="en-AU" sz="1900" dirty="0"/>
              <a:t>Excludes location change in</a:t>
            </a:r>
            <a:br>
              <a:rPr lang="en-AU" sz="1900" dirty="0"/>
            </a:br>
            <a:r>
              <a:rPr lang="en-AU" sz="1900" dirty="0"/>
              <a:t>order to use the toilet (covered</a:t>
            </a:r>
            <a:br>
              <a:rPr lang="en-AU" sz="1900" dirty="0"/>
            </a:br>
            <a:r>
              <a:rPr lang="en-AU" sz="1900" dirty="0"/>
              <a:t>in ACFI 2 mobility)</a:t>
            </a:r>
            <a:endParaRPr lang="en-US" sz="1900" dirty="0"/>
          </a:p>
          <a:p>
            <a:pPr marL="324000" indent="-324000">
              <a:spcAft>
                <a:spcPts val="1000"/>
              </a:spcAft>
              <a:buFont typeface="Arial"/>
              <a:buChar char="•"/>
            </a:pPr>
            <a:r>
              <a:rPr lang="en-AU" sz="1900" dirty="0"/>
              <a:t>Excludes care of catheters &amp; colostomies, administration</a:t>
            </a:r>
            <a:br>
              <a:rPr lang="en-AU" sz="1900" dirty="0"/>
            </a:br>
            <a:r>
              <a:rPr lang="en-AU" sz="1900" dirty="0"/>
              <a:t>of suppositories &amp; enemas (covered in ACFI 12 complex health care)</a:t>
            </a:r>
            <a:r>
              <a:rPr lang="en-US" sz="1900" dirty="0"/>
              <a:t> </a:t>
            </a:r>
            <a:endParaRPr lang="en-AU" sz="1900" dirty="0"/>
          </a:p>
        </p:txBody>
      </p:sp>
      <p:pic>
        <p:nvPicPr>
          <p:cNvPr id="11" name="Picture 10" descr="White Gloves.jpg"/>
          <p:cNvPicPr>
            <a:picLocks noChangeAspect="1"/>
          </p:cNvPicPr>
          <p:nvPr/>
        </p:nvPicPr>
        <p:blipFill>
          <a:blip r:embed="rId3"/>
          <a:stretch>
            <a:fillRect/>
          </a:stretch>
        </p:blipFill>
        <p:spPr>
          <a:xfrm>
            <a:off x="6016848" y="1777612"/>
            <a:ext cx="2845960" cy="2845960"/>
          </a:xfrm>
          <a:prstGeom prst="rect">
            <a:avLst/>
          </a:prstGeom>
          <a:ln w="19050" cap="flat" cmpd="sng" algn="ctr">
            <a:solidFill>
              <a:srgbClr val="770E77"/>
            </a:solidFill>
            <a:prstDash val="solid"/>
            <a:round/>
            <a:headEnd type="none" w="med" len="med"/>
            <a:tailEnd type="none" w="med" len="me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699" y="6642486"/>
            <a:ext cx="3124970" cy="138499"/>
          </a:xfrm>
          <a:prstGeom prst="rect">
            <a:avLst/>
          </a:prstGeom>
          <a:noFill/>
        </p:spPr>
        <p:txBody>
          <a:bodyPr wrap="square" lIns="0" tIns="0" rIns="0" bIns="0" rtlCol="0">
            <a:spAutoFit/>
          </a:bodyPr>
          <a:lstStyle/>
          <a:p>
            <a:r>
              <a:rPr lang="en-US" sz="900" dirty="0">
                <a:solidFill>
                  <a:srgbClr val="770E78"/>
                </a:solidFill>
              </a:rPr>
              <a:t>ACFI &amp; INCONTINENCE 0312</a:t>
            </a:r>
          </a:p>
        </p:txBody>
      </p:sp>
      <p:sp>
        <p:nvSpPr>
          <p:cNvPr id="5" name="TextBox 4"/>
          <p:cNvSpPr txBox="1"/>
          <p:nvPr/>
        </p:nvSpPr>
        <p:spPr>
          <a:xfrm>
            <a:off x="6981165" y="6642486"/>
            <a:ext cx="3124970" cy="138499"/>
          </a:xfrm>
          <a:prstGeom prst="rect">
            <a:avLst/>
          </a:prstGeom>
          <a:noFill/>
        </p:spPr>
        <p:txBody>
          <a:bodyPr wrap="square" lIns="0" tIns="0" rIns="0" bIns="0" rtlCol="0">
            <a:spAutoFit/>
          </a:bodyPr>
          <a:lstStyle/>
          <a:p>
            <a:pPr algn="r"/>
            <a:r>
              <a:rPr lang="en-US" sz="900" dirty="0">
                <a:solidFill>
                  <a:srgbClr val="770E78"/>
                </a:solidFill>
              </a:rPr>
              <a:t>14</a:t>
            </a:r>
          </a:p>
        </p:txBody>
      </p:sp>
      <p:sp>
        <p:nvSpPr>
          <p:cNvPr id="6" name="Title 28"/>
          <p:cNvSpPr txBox="1">
            <a:spLocks/>
          </p:cNvSpPr>
          <p:nvPr/>
        </p:nvSpPr>
        <p:spPr>
          <a:xfrm>
            <a:off x="338519" y="568978"/>
            <a:ext cx="3822329" cy="954000"/>
          </a:xfrm>
          <a:prstGeom prst="rect">
            <a:avLst/>
          </a:prstGeom>
        </p:spPr>
        <p:txBody>
          <a:bodyPr vert="horz" lIns="91440" tIns="0" rIns="91440" bIns="45720" rtlCol="0" anchor="t" anchorCtr="0">
            <a:noAutofit/>
          </a:bodyPr>
          <a:lstStyle/>
          <a:p>
            <a:pPr lvl="0">
              <a:spcBef>
                <a:spcPct val="0"/>
              </a:spcBef>
              <a:defRPr/>
            </a:pPr>
            <a:r>
              <a:rPr lang="en-US" sz="3200" cap="all" dirty="0">
                <a:solidFill>
                  <a:schemeClr val="accent6">
                    <a:lumMod val="75000"/>
                  </a:schemeClr>
                </a:solidFill>
                <a:latin typeface="+mj-lt"/>
              </a:rPr>
              <a:t>ACFI 4 toileting</a:t>
            </a:r>
          </a:p>
        </p:txBody>
      </p:sp>
      <p:sp>
        <p:nvSpPr>
          <p:cNvPr id="8" name="Content Placeholder 64"/>
          <p:cNvSpPr txBox="1">
            <a:spLocks/>
          </p:cNvSpPr>
          <p:nvPr/>
        </p:nvSpPr>
        <p:spPr>
          <a:xfrm>
            <a:off x="635973" y="1691317"/>
            <a:ext cx="4425330" cy="1576789"/>
          </a:xfrm>
          <a:prstGeom prst="rect">
            <a:avLst/>
          </a:prstGeom>
        </p:spPr>
        <p:txBody>
          <a:bodyPr vert="horz" lIns="0" tIns="0" rIns="0" bIns="0" rtlCol="0">
            <a:noAutofit/>
          </a:bodyPr>
          <a:lstStyle/>
          <a:p>
            <a:pPr>
              <a:spcAft>
                <a:spcPts val="600"/>
              </a:spcAft>
            </a:pPr>
            <a:r>
              <a:rPr lang="en-AU" sz="1900" b="1" dirty="0"/>
              <a:t>Care need 1: Use of a toilet</a:t>
            </a:r>
            <a:endParaRPr lang="en-US" sz="1900" b="1" dirty="0"/>
          </a:p>
          <a:p>
            <a:pPr marL="324000" indent="-324000">
              <a:spcAft>
                <a:spcPts val="600"/>
              </a:spcAft>
              <a:buFont typeface="Arial"/>
              <a:buChar char="•"/>
            </a:pPr>
            <a:r>
              <a:rPr lang="en-AU" sz="1900" dirty="0"/>
              <a:t>Setting up</a:t>
            </a:r>
            <a:endParaRPr lang="en-US" sz="1900" dirty="0"/>
          </a:p>
          <a:p>
            <a:pPr marL="324000" indent="-324000">
              <a:spcAft>
                <a:spcPts val="600"/>
              </a:spcAft>
              <a:buFont typeface="Arial"/>
              <a:buChar char="•"/>
            </a:pPr>
            <a:r>
              <a:rPr lang="en-AU" sz="1900" dirty="0"/>
              <a:t>Positioning for use of toilet</a:t>
            </a:r>
            <a:endParaRPr lang="en-US" sz="1900" dirty="0"/>
          </a:p>
          <a:p>
            <a:pPr marL="324000" indent="-324000">
              <a:spcAft>
                <a:spcPts val="1800"/>
              </a:spcAft>
              <a:buFont typeface="Arial"/>
              <a:buChar char="•"/>
            </a:pPr>
            <a:r>
              <a:rPr lang="en-AU" sz="1900" dirty="0"/>
              <a:t>Verbal / physical assistance</a:t>
            </a:r>
          </a:p>
        </p:txBody>
      </p:sp>
      <p:sp>
        <p:nvSpPr>
          <p:cNvPr id="11" name="Content Placeholder 64"/>
          <p:cNvSpPr txBox="1">
            <a:spLocks/>
          </p:cNvSpPr>
          <p:nvPr/>
        </p:nvSpPr>
        <p:spPr>
          <a:xfrm>
            <a:off x="635973" y="3414962"/>
            <a:ext cx="4425330" cy="2898684"/>
          </a:xfrm>
          <a:prstGeom prst="rect">
            <a:avLst/>
          </a:prstGeom>
        </p:spPr>
        <p:txBody>
          <a:bodyPr vert="horz" lIns="0" tIns="0" rIns="0" bIns="0" rtlCol="0">
            <a:noAutofit/>
          </a:bodyPr>
          <a:lstStyle/>
          <a:p>
            <a:pPr>
              <a:spcAft>
                <a:spcPts val="600"/>
              </a:spcAft>
            </a:pPr>
            <a:r>
              <a:rPr lang="en-AU" sz="1900" b="1" dirty="0"/>
              <a:t>Care need 2: Toilet completion</a:t>
            </a:r>
            <a:endParaRPr lang="en-US" sz="1900" b="1" dirty="0"/>
          </a:p>
          <a:p>
            <a:pPr marL="324000" indent="-324000">
              <a:spcAft>
                <a:spcPts val="600"/>
              </a:spcAft>
              <a:buFont typeface="Arial"/>
              <a:buChar char="•"/>
            </a:pPr>
            <a:r>
              <a:rPr lang="en-AU" sz="1900" dirty="0"/>
              <a:t>Verbal / physical assistance with adjusting clothing</a:t>
            </a:r>
            <a:endParaRPr lang="en-US" sz="1900" dirty="0"/>
          </a:p>
          <a:p>
            <a:pPr marL="324000" indent="-324000">
              <a:spcAft>
                <a:spcPts val="600"/>
              </a:spcAft>
              <a:buFont typeface="Arial"/>
              <a:buChar char="•"/>
            </a:pPr>
            <a:r>
              <a:rPr lang="en-AU" sz="1900" dirty="0"/>
              <a:t>Peri-anal hygiene </a:t>
            </a:r>
            <a:r>
              <a:rPr lang="en-AU" sz="1900" dirty="0" err="1"/>
              <a:t>eg</a:t>
            </a:r>
            <a:r>
              <a:rPr lang="en-AU" sz="1900" dirty="0"/>
              <a:t>, wiping</a:t>
            </a:r>
            <a:endParaRPr lang="en-US" sz="1900" dirty="0"/>
          </a:p>
          <a:p>
            <a:pPr marL="324000" indent="-324000">
              <a:spcAft>
                <a:spcPts val="600"/>
              </a:spcAft>
              <a:buFont typeface="Arial"/>
              <a:buChar char="•"/>
            </a:pPr>
            <a:r>
              <a:rPr lang="en-AU" sz="1900" dirty="0"/>
              <a:t>Washing hands</a:t>
            </a:r>
            <a:endParaRPr lang="en-US" sz="1900" dirty="0"/>
          </a:p>
          <a:p>
            <a:pPr marL="324000" indent="-324000">
              <a:spcAft>
                <a:spcPts val="600"/>
              </a:spcAft>
              <a:buFont typeface="Arial"/>
              <a:buChar char="•"/>
            </a:pPr>
            <a:r>
              <a:rPr lang="en-AU" sz="1900" dirty="0"/>
              <a:t>Emptying drainage bag</a:t>
            </a:r>
            <a:br>
              <a:rPr lang="en-AU" sz="1900" dirty="0"/>
            </a:br>
            <a:r>
              <a:rPr lang="en-AU" sz="1900" dirty="0"/>
              <a:t>associated with catheter or stoma</a:t>
            </a:r>
            <a:r>
              <a:rPr lang="en-US" sz="1900" dirty="0"/>
              <a:t> </a:t>
            </a:r>
            <a:endParaRPr lang="en-AU" sz="1900" dirty="0"/>
          </a:p>
        </p:txBody>
      </p:sp>
      <p:graphicFrame>
        <p:nvGraphicFramePr>
          <p:cNvPr id="12" name="Table 11"/>
          <p:cNvGraphicFramePr>
            <a:graphicFrameLocks noGrp="1"/>
          </p:cNvGraphicFramePr>
          <p:nvPr>
            <p:extLst>
              <p:ext uri="{D42A27DB-BD31-4B8C-83A1-F6EECF244321}">
                <p14:modId xmlns:p14="http://schemas.microsoft.com/office/powerpoint/2010/main" val="576801631"/>
              </p:ext>
            </p:extLst>
          </p:nvPr>
        </p:nvGraphicFramePr>
        <p:xfrm>
          <a:off x="5849533" y="2614862"/>
          <a:ext cx="2907190" cy="1600200"/>
        </p:xfrm>
        <a:graphic>
          <a:graphicData uri="http://schemas.openxmlformats.org/drawingml/2006/table">
            <a:tbl>
              <a:tblPr firstRow="1" bandRow="1">
                <a:tableStyleId>{00A15C55-8517-42AA-B614-E9B94910E393}</a:tableStyleId>
              </a:tblPr>
              <a:tblGrid>
                <a:gridCol w="405258">
                  <a:extLst>
                    <a:ext uri="{9D8B030D-6E8A-4147-A177-3AD203B41FA5}">
                      <a16:colId xmlns:a16="http://schemas.microsoft.com/office/drawing/2014/main" val="20000"/>
                    </a:ext>
                  </a:extLst>
                </a:gridCol>
                <a:gridCol w="2501932">
                  <a:extLst>
                    <a:ext uri="{9D8B030D-6E8A-4147-A177-3AD203B41FA5}">
                      <a16:colId xmlns:a16="http://schemas.microsoft.com/office/drawing/2014/main" val="20001"/>
                    </a:ext>
                  </a:extLst>
                </a:gridCol>
              </a:tblGrid>
              <a:tr h="190503">
                <a:tc gridSpan="2">
                  <a:txBody>
                    <a:bodyPr/>
                    <a:lstStyle/>
                    <a:p>
                      <a:r>
                        <a:rPr lang="en-US" sz="1500" dirty="0"/>
                        <a:t>Rating</a:t>
                      </a:r>
                    </a:p>
                  </a:txBody>
                  <a:tcPr>
                    <a:solidFill>
                      <a:schemeClr val="accent6">
                        <a:lumMod val="75000"/>
                      </a:schemeClr>
                    </a:solidFill>
                  </a:tcPr>
                </a:tc>
                <a:tc hMerge="1">
                  <a:txBody>
                    <a:bodyPr/>
                    <a:lstStyle/>
                    <a:p>
                      <a:endParaRPr lang="en-US" sz="1500" dirty="0"/>
                    </a:p>
                  </a:txBody>
                  <a:tcPr/>
                </a:tc>
                <a:extLst>
                  <a:ext uri="{0D108BD9-81ED-4DB2-BD59-A6C34878D82A}">
                    <a16:rowId xmlns:a16="http://schemas.microsoft.com/office/drawing/2014/main" val="10000"/>
                  </a:ext>
                </a:extLst>
              </a:tr>
              <a:tr h="190503">
                <a:tc>
                  <a:txBody>
                    <a:bodyPr/>
                    <a:lstStyle/>
                    <a:p>
                      <a:r>
                        <a:rPr lang="en-US" sz="1500" dirty="0"/>
                        <a:t>A</a:t>
                      </a:r>
                    </a:p>
                  </a:txBody>
                  <a:tcPr>
                    <a:solidFill>
                      <a:schemeClr val="accent6">
                        <a:lumMod val="60000"/>
                        <a:lumOff val="40000"/>
                      </a:schemeClr>
                    </a:solidFill>
                  </a:tcPr>
                </a:tc>
                <a:tc>
                  <a:txBody>
                    <a:bodyPr/>
                    <a:lstStyle/>
                    <a:p>
                      <a:r>
                        <a:rPr lang="en-US" sz="1500" dirty="0"/>
                        <a:t>0 in</a:t>
                      </a:r>
                      <a:r>
                        <a:rPr lang="en-US" sz="1500" baseline="0" dirty="0"/>
                        <a:t> both care needs</a:t>
                      </a:r>
                      <a:endParaRPr lang="en-US" sz="1500" dirty="0"/>
                    </a:p>
                  </a:txBody>
                  <a:tcPr>
                    <a:solidFill>
                      <a:schemeClr val="accent6">
                        <a:lumMod val="60000"/>
                        <a:lumOff val="40000"/>
                      </a:schemeClr>
                    </a:solidFill>
                  </a:tcPr>
                </a:tc>
                <a:extLst>
                  <a:ext uri="{0D108BD9-81ED-4DB2-BD59-A6C34878D82A}">
                    <a16:rowId xmlns:a16="http://schemas.microsoft.com/office/drawing/2014/main" val="10001"/>
                  </a:ext>
                </a:extLst>
              </a:tr>
              <a:tr h="190503">
                <a:tc>
                  <a:txBody>
                    <a:bodyPr/>
                    <a:lstStyle/>
                    <a:p>
                      <a:r>
                        <a:rPr lang="en-US" sz="1500" dirty="0"/>
                        <a:t>B</a:t>
                      </a:r>
                    </a:p>
                  </a:txBody>
                  <a:tcPr>
                    <a:solidFill>
                      <a:schemeClr val="accent6">
                        <a:lumMod val="60000"/>
                        <a:lumOff val="40000"/>
                      </a:schemeClr>
                    </a:solidFill>
                  </a:tcPr>
                </a:tc>
                <a:tc>
                  <a:txBody>
                    <a:bodyPr/>
                    <a:lstStyle/>
                    <a:p>
                      <a:r>
                        <a:rPr lang="en-US" sz="1500" dirty="0"/>
                        <a:t>1 in one or two care</a:t>
                      </a:r>
                      <a:r>
                        <a:rPr lang="en-US" sz="1500" baseline="0" dirty="0"/>
                        <a:t> needs</a:t>
                      </a:r>
                      <a:endParaRPr lang="en-US" sz="1500" dirty="0"/>
                    </a:p>
                  </a:txBody>
                  <a:tcPr>
                    <a:solidFill>
                      <a:schemeClr val="accent6">
                        <a:lumMod val="60000"/>
                        <a:lumOff val="40000"/>
                      </a:schemeClr>
                    </a:solidFill>
                  </a:tcPr>
                </a:tc>
                <a:extLst>
                  <a:ext uri="{0D108BD9-81ED-4DB2-BD59-A6C34878D82A}">
                    <a16:rowId xmlns:a16="http://schemas.microsoft.com/office/drawing/2014/main" val="10002"/>
                  </a:ext>
                </a:extLst>
              </a:tr>
              <a:tr h="190503">
                <a:tc>
                  <a:txBody>
                    <a:bodyPr/>
                    <a:lstStyle/>
                    <a:p>
                      <a:r>
                        <a:rPr lang="en-US" sz="1500" dirty="0"/>
                        <a:t>C</a:t>
                      </a:r>
                    </a:p>
                  </a:txBody>
                  <a:tcPr>
                    <a:solidFill>
                      <a:schemeClr val="accent6">
                        <a:lumMod val="60000"/>
                        <a:lumOff val="40000"/>
                      </a:schemeClr>
                    </a:solidFill>
                  </a:tcPr>
                </a:tc>
                <a:tc>
                  <a:txBody>
                    <a:bodyPr/>
                    <a:lstStyle/>
                    <a:p>
                      <a:r>
                        <a:rPr lang="en-US" sz="1500" dirty="0"/>
                        <a:t>2 in one care need</a:t>
                      </a:r>
                    </a:p>
                  </a:txBody>
                  <a:tcPr>
                    <a:solidFill>
                      <a:schemeClr val="accent6">
                        <a:lumMod val="60000"/>
                        <a:lumOff val="40000"/>
                      </a:schemeClr>
                    </a:solidFill>
                  </a:tcPr>
                </a:tc>
                <a:extLst>
                  <a:ext uri="{0D108BD9-81ED-4DB2-BD59-A6C34878D82A}">
                    <a16:rowId xmlns:a16="http://schemas.microsoft.com/office/drawing/2014/main" val="10003"/>
                  </a:ext>
                </a:extLst>
              </a:tr>
              <a:tr h="190503">
                <a:tc>
                  <a:txBody>
                    <a:bodyPr/>
                    <a:lstStyle/>
                    <a:p>
                      <a:r>
                        <a:rPr lang="en-US" sz="1500" dirty="0"/>
                        <a:t>D</a:t>
                      </a:r>
                    </a:p>
                  </a:txBody>
                  <a:tcPr>
                    <a:solidFill>
                      <a:schemeClr val="accent6">
                        <a:lumMod val="60000"/>
                        <a:lumOff val="40000"/>
                      </a:schemeClr>
                    </a:solidFill>
                  </a:tcPr>
                </a:tc>
                <a:tc>
                  <a:txBody>
                    <a:bodyPr/>
                    <a:lstStyle/>
                    <a:p>
                      <a:r>
                        <a:rPr lang="en-US" sz="1500" dirty="0"/>
                        <a:t>2 in both care needs</a:t>
                      </a:r>
                    </a:p>
                  </a:txBody>
                  <a:tcP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8"/>
          <p:cNvSpPr txBox="1">
            <a:spLocks/>
          </p:cNvSpPr>
          <p:nvPr/>
        </p:nvSpPr>
        <p:spPr>
          <a:xfrm>
            <a:off x="158175" y="606124"/>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ACFI 5 Continence</a:t>
            </a:r>
          </a:p>
        </p:txBody>
      </p:sp>
      <p:sp>
        <p:nvSpPr>
          <p:cNvPr id="8" name="Content Placeholder 64"/>
          <p:cNvSpPr txBox="1">
            <a:spLocks/>
          </p:cNvSpPr>
          <p:nvPr/>
        </p:nvSpPr>
        <p:spPr>
          <a:xfrm>
            <a:off x="382586" y="1684947"/>
            <a:ext cx="6152651" cy="3852862"/>
          </a:xfrm>
          <a:prstGeom prst="rect">
            <a:avLst/>
          </a:prstGeom>
        </p:spPr>
        <p:txBody>
          <a:bodyPr vert="horz" lIns="0" tIns="0" rIns="0" bIns="0" rtlCol="0">
            <a:noAutofit/>
          </a:bodyPr>
          <a:lstStyle/>
          <a:p>
            <a:pPr marL="324000" indent="-324000">
              <a:spcAft>
                <a:spcPts val="1200"/>
              </a:spcAft>
              <a:buFont typeface="Arial"/>
              <a:buChar char="•"/>
            </a:pPr>
            <a:r>
              <a:rPr lang="en-AU" sz="2000" dirty="0"/>
              <a:t>Under Activities of Daily Living</a:t>
            </a:r>
            <a:endParaRPr lang="en-US" sz="2000" dirty="0"/>
          </a:p>
          <a:p>
            <a:pPr marL="324000" indent="-324000">
              <a:spcAft>
                <a:spcPts val="1200"/>
              </a:spcAft>
              <a:buFont typeface="Arial"/>
              <a:buChar char="•"/>
            </a:pPr>
            <a:r>
              <a:rPr lang="en-AU" sz="2000" dirty="0"/>
              <a:t>Assessed needs regarding continence of urine &amp; faeces</a:t>
            </a:r>
            <a:endParaRPr lang="en-US" sz="2000" dirty="0"/>
          </a:p>
          <a:p>
            <a:pPr marL="324000" indent="-324000">
              <a:spcAft>
                <a:spcPts val="1200"/>
              </a:spcAft>
              <a:buFont typeface="Arial"/>
              <a:buChar char="•"/>
            </a:pPr>
            <a:r>
              <a:rPr lang="en-AU" sz="2000" dirty="0"/>
              <a:t>Designed to reflect degree of incontinence &amp; resulting complexity needed to meet person’s individually-assessed continence needs</a:t>
            </a:r>
            <a:endParaRPr lang="en-US" sz="2000" dirty="0"/>
          </a:p>
          <a:p>
            <a:pPr marL="324000" indent="-324000">
              <a:spcAft>
                <a:spcPts val="1200"/>
              </a:spcAft>
              <a:buFont typeface="Arial"/>
              <a:buChar char="•"/>
            </a:pPr>
            <a:r>
              <a:rPr lang="en-AU" sz="2000" dirty="0"/>
              <a:t>Excludes administration of stool softeners or other aperients (covered in ACFI 11 medications)</a:t>
            </a:r>
            <a:endParaRPr lang="en-US" sz="2000" dirty="0"/>
          </a:p>
          <a:p>
            <a:pPr marL="324000" indent="-324000">
              <a:spcAft>
                <a:spcPts val="1200"/>
              </a:spcAft>
              <a:buFont typeface="Arial"/>
              <a:buChar char="•"/>
            </a:pPr>
            <a:r>
              <a:rPr lang="en-AU" sz="2000" dirty="0"/>
              <a:t>Excludes administration of suppositories &amp; enemas (covered in ACFI 12 complex health care)</a:t>
            </a:r>
            <a:r>
              <a:rPr lang="en-US" sz="2000" dirty="0"/>
              <a:t> </a:t>
            </a:r>
            <a:endParaRPr lang="en-AU" sz="1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8"/>
          <p:cNvSpPr txBox="1">
            <a:spLocks/>
          </p:cNvSpPr>
          <p:nvPr/>
        </p:nvSpPr>
        <p:spPr>
          <a:xfrm>
            <a:off x="288854" y="578567"/>
            <a:ext cx="6650660" cy="954000"/>
          </a:xfrm>
          <a:prstGeom prst="rect">
            <a:avLst/>
          </a:prstGeom>
        </p:spPr>
        <p:txBody>
          <a:bodyPr vert="horz" lIns="91440" tIns="0" rIns="91440" bIns="45720" rtlCol="0" anchor="t" anchorCtr="0">
            <a:noAutofit/>
          </a:bodyPr>
          <a:lstStyle/>
          <a:p>
            <a:pPr lvl="0">
              <a:spcBef>
                <a:spcPct val="0"/>
              </a:spcBef>
              <a:defRPr/>
            </a:pPr>
            <a:r>
              <a:rPr lang="en-US" sz="3200" cap="all" dirty="0">
                <a:solidFill>
                  <a:schemeClr val="accent6">
                    <a:lumMod val="75000"/>
                  </a:schemeClr>
                </a:solidFill>
                <a:latin typeface="+mj-lt"/>
              </a:rPr>
              <a:t>ACFI 5 Continence</a:t>
            </a:r>
          </a:p>
        </p:txBody>
      </p:sp>
      <p:sp>
        <p:nvSpPr>
          <p:cNvPr id="16" name="Content Placeholder 64"/>
          <p:cNvSpPr txBox="1">
            <a:spLocks/>
          </p:cNvSpPr>
          <p:nvPr/>
        </p:nvSpPr>
        <p:spPr>
          <a:xfrm>
            <a:off x="624957" y="1629864"/>
            <a:ext cx="4781016" cy="3852862"/>
          </a:xfrm>
          <a:prstGeom prst="rect">
            <a:avLst/>
          </a:prstGeom>
        </p:spPr>
        <p:txBody>
          <a:bodyPr vert="horz" lIns="0" tIns="0" rIns="0" bIns="0" rtlCol="0">
            <a:noAutofit/>
          </a:bodyPr>
          <a:lstStyle/>
          <a:p>
            <a:pPr marL="324000" indent="-324000">
              <a:spcAft>
                <a:spcPts val="1000"/>
              </a:spcAft>
              <a:buFont typeface="Arial"/>
              <a:buChar char="•"/>
            </a:pPr>
            <a:r>
              <a:rPr lang="en-AU" sz="2000" dirty="0"/>
              <a:t>Requires 3 day urinary record &amp;</a:t>
            </a:r>
            <a:br>
              <a:rPr lang="en-AU" sz="2000" dirty="0"/>
            </a:br>
            <a:r>
              <a:rPr lang="en-AU" sz="2000" dirty="0"/>
              <a:t>7 day bowel record</a:t>
            </a:r>
            <a:endParaRPr lang="en-US" sz="2000" dirty="0"/>
          </a:p>
          <a:p>
            <a:pPr marL="324000" indent="-324000">
              <a:spcAft>
                <a:spcPts val="1000"/>
              </a:spcAft>
              <a:buFont typeface="Arial"/>
              <a:buChar char="•"/>
            </a:pPr>
            <a:r>
              <a:rPr lang="en-AU" sz="2000" dirty="0"/>
              <a:t>Use codes provided &amp; record hourly:</a:t>
            </a:r>
            <a:endParaRPr lang="en-US" sz="2000" dirty="0"/>
          </a:p>
          <a:p>
            <a:pPr marL="648000" indent="-324000">
              <a:spcAft>
                <a:spcPts val="800"/>
              </a:spcAft>
              <a:buFont typeface="+mj-lt"/>
              <a:buAutoNum type="arabicPeriod"/>
            </a:pPr>
            <a:r>
              <a:rPr lang="en-AU" dirty="0"/>
              <a:t>Incontinent of urine</a:t>
            </a:r>
            <a:endParaRPr lang="en-US" dirty="0"/>
          </a:p>
          <a:p>
            <a:pPr marL="648000" indent="-324000">
              <a:spcAft>
                <a:spcPts val="800"/>
              </a:spcAft>
              <a:buFont typeface="+mj-lt"/>
              <a:buAutoNum type="arabicPeriod"/>
            </a:pPr>
            <a:r>
              <a:rPr lang="en-AU" dirty="0"/>
              <a:t>Pad change for incontinence</a:t>
            </a:r>
            <a:br>
              <a:rPr lang="en-AU" dirty="0"/>
            </a:br>
            <a:r>
              <a:rPr lang="en-AU" dirty="0"/>
              <a:t>of urine</a:t>
            </a:r>
            <a:endParaRPr lang="en-US" dirty="0"/>
          </a:p>
          <a:p>
            <a:pPr marL="648000" indent="-324000">
              <a:spcAft>
                <a:spcPts val="800"/>
              </a:spcAft>
              <a:buFont typeface="+mj-lt"/>
              <a:buAutoNum type="arabicPeriod"/>
            </a:pPr>
            <a:r>
              <a:rPr lang="en-AU" dirty="0"/>
              <a:t>Pad has increased wetness</a:t>
            </a:r>
            <a:endParaRPr lang="en-US" dirty="0"/>
          </a:p>
          <a:p>
            <a:pPr marL="648000" indent="-324000">
              <a:spcAft>
                <a:spcPts val="800"/>
              </a:spcAft>
              <a:buFont typeface="+mj-lt"/>
              <a:buAutoNum type="arabicPeriod"/>
            </a:pPr>
            <a:r>
              <a:rPr lang="en-AU" dirty="0"/>
              <a:t>Passed urine during scheduled</a:t>
            </a:r>
            <a:br>
              <a:rPr lang="en-AU" dirty="0"/>
            </a:br>
            <a:r>
              <a:rPr lang="en-AU" dirty="0"/>
              <a:t>toileting</a:t>
            </a:r>
            <a:endParaRPr lang="en-US" dirty="0"/>
          </a:p>
          <a:p>
            <a:pPr marL="648000" indent="-324000">
              <a:spcAft>
                <a:spcPts val="800"/>
              </a:spcAft>
              <a:buFont typeface="+mj-lt"/>
              <a:buAutoNum type="arabicPeriod"/>
            </a:pPr>
            <a:r>
              <a:rPr lang="en-AU" dirty="0"/>
              <a:t>Incontinent of faeces</a:t>
            </a:r>
            <a:endParaRPr lang="en-US" dirty="0"/>
          </a:p>
          <a:p>
            <a:pPr marL="648000" indent="-324000">
              <a:spcAft>
                <a:spcPts val="800"/>
              </a:spcAft>
              <a:buFont typeface="+mj-lt"/>
              <a:buAutoNum type="arabicPeriod"/>
            </a:pPr>
            <a:r>
              <a:rPr lang="en-AU" dirty="0"/>
              <a:t>Pad change for incontinence of faeces</a:t>
            </a:r>
            <a:endParaRPr lang="en-US" dirty="0"/>
          </a:p>
          <a:p>
            <a:pPr marL="648000" indent="-324000">
              <a:spcAft>
                <a:spcPts val="800"/>
              </a:spcAft>
              <a:buFont typeface="+mj-lt"/>
              <a:buAutoNum type="arabicPeriod"/>
            </a:pPr>
            <a:r>
              <a:rPr lang="en-AU" dirty="0"/>
              <a:t>Bowel open during scheduled toileting</a:t>
            </a:r>
            <a:r>
              <a:rPr lang="en-US" dirty="0"/>
              <a:t> </a:t>
            </a:r>
            <a:endParaRPr lang="en-A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8"/>
          <p:cNvSpPr txBox="1">
            <a:spLocks/>
          </p:cNvSpPr>
          <p:nvPr/>
        </p:nvSpPr>
        <p:spPr>
          <a:xfrm>
            <a:off x="382586" y="578567"/>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summary</a:t>
            </a:r>
          </a:p>
        </p:txBody>
      </p:sp>
      <p:sp>
        <p:nvSpPr>
          <p:cNvPr id="16" name="Content Placeholder 64"/>
          <p:cNvSpPr txBox="1">
            <a:spLocks/>
          </p:cNvSpPr>
          <p:nvPr/>
        </p:nvSpPr>
        <p:spPr>
          <a:xfrm>
            <a:off x="646992" y="2299011"/>
            <a:ext cx="4960594" cy="4746663"/>
          </a:xfrm>
          <a:prstGeom prst="rect">
            <a:avLst/>
          </a:prstGeom>
        </p:spPr>
        <p:txBody>
          <a:bodyPr vert="horz" lIns="0" tIns="0" rIns="0" bIns="0" rtlCol="0">
            <a:noAutofit/>
          </a:bodyPr>
          <a:lstStyle/>
          <a:p>
            <a:pPr marL="324000" indent="-324000">
              <a:spcAft>
                <a:spcPts val="1000"/>
              </a:spcAft>
              <a:buFont typeface="Arial"/>
              <a:buChar char="•"/>
            </a:pPr>
            <a:r>
              <a:rPr lang="en-AU" sz="2000" dirty="0"/>
              <a:t>ACFI Aged Care Funding Instrument determines government funding</a:t>
            </a:r>
            <a:endParaRPr lang="en-US" sz="2000" dirty="0"/>
          </a:p>
          <a:p>
            <a:pPr marL="324000" indent="-324000">
              <a:spcAft>
                <a:spcPts val="1000"/>
              </a:spcAft>
              <a:buFont typeface="Arial"/>
              <a:buChar char="•"/>
            </a:pPr>
            <a:r>
              <a:rPr lang="en-AU" sz="2000" dirty="0"/>
              <a:t>Mental, behavioural, medical diagnoses</a:t>
            </a:r>
            <a:endParaRPr lang="en-US" sz="2000" dirty="0"/>
          </a:p>
          <a:p>
            <a:pPr marL="324000" indent="-324000">
              <a:spcAft>
                <a:spcPts val="1000"/>
              </a:spcAft>
              <a:buFont typeface="Arial"/>
              <a:buChar char="•"/>
            </a:pPr>
            <a:r>
              <a:rPr lang="en-AU" sz="2000" dirty="0"/>
              <a:t>3 domains: ADL, Behaviour, Complex health</a:t>
            </a:r>
            <a:endParaRPr lang="en-US" sz="2000" dirty="0"/>
          </a:p>
          <a:p>
            <a:pPr marL="324000" indent="-324000">
              <a:spcAft>
                <a:spcPts val="1000"/>
              </a:spcAft>
              <a:buFont typeface="Arial"/>
              <a:buChar char="•"/>
            </a:pPr>
            <a:r>
              <a:rPr lang="en-AU" sz="2000" dirty="0"/>
              <a:t>Higher the care in each domain, higher the funding</a:t>
            </a:r>
            <a:endParaRPr lang="en-US" sz="2000" dirty="0"/>
          </a:p>
          <a:p>
            <a:pPr marL="324000" indent="-324000">
              <a:spcAft>
                <a:spcPts val="1000"/>
              </a:spcAft>
              <a:buFont typeface="Arial"/>
              <a:buChar char="•"/>
            </a:pPr>
            <a:r>
              <a:rPr lang="en-AU" sz="2000" dirty="0"/>
              <a:t>ACFI 4 Toileting, ACFI 5 Continence</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2AEA8E-5569-4E59-80B2-54037710E0EE}"/>
              </a:ext>
            </a:extLst>
          </p:cNvPr>
          <p:cNvSpPr txBox="1"/>
          <p:nvPr/>
        </p:nvSpPr>
        <p:spPr>
          <a:xfrm>
            <a:off x="185059" y="1828799"/>
            <a:ext cx="10339250" cy="400110"/>
          </a:xfrm>
          <a:prstGeom prst="rect">
            <a:avLst/>
          </a:prstGeom>
          <a:noFill/>
        </p:spPr>
        <p:txBody>
          <a:bodyPr wrap="square" rtlCol="0">
            <a:spAutoFit/>
          </a:bodyPr>
          <a:lstStyle/>
          <a:p>
            <a:endParaRPr lang="en-AU" sz="2000" dirty="0"/>
          </a:p>
        </p:txBody>
      </p:sp>
      <p:sp>
        <p:nvSpPr>
          <p:cNvPr id="6" name="TextBox 5">
            <a:extLst>
              <a:ext uri="{FF2B5EF4-FFF2-40B4-BE49-F238E27FC236}">
                <a16:creationId xmlns:a16="http://schemas.microsoft.com/office/drawing/2014/main" id="{A7151600-DFEB-4DC8-B492-173DE829FBA9}"/>
              </a:ext>
            </a:extLst>
          </p:cNvPr>
          <p:cNvSpPr txBox="1"/>
          <p:nvPr/>
        </p:nvSpPr>
        <p:spPr>
          <a:xfrm>
            <a:off x="76202" y="623333"/>
            <a:ext cx="10339250" cy="461665"/>
          </a:xfrm>
          <a:prstGeom prst="rect">
            <a:avLst/>
          </a:prstGeom>
          <a:noFill/>
        </p:spPr>
        <p:txBody>
          <a:bodyPr wrap="square" rtlCol="0">
            <a:spAutoFit/>
          </a:bodyPr>
          <a:lstStyle/>
          <a:p>
            <a:r>
              <a:rPr lang="en-AU" sz="2400" dirty="0">
                <a:solidFill>
                  <a:schemeClr val="accent6">
                    <a:lumMod val="75000"/>
                  </a:schemeClr>
                </a:solidFill>
              </a:rPr>
              <a:t>This certifies that</a:t>
            </a:r>
          </a:p>
        </p:txBody>
      </p:sp>
      <p:sp>
        <p:nvSpPr>
          <p:cNvPr id="7" name="Line 4">
            <a:extLst>
              <a:ext uri="{FF2B5EF4-FFF2-40B4-BE49-F238E27FC236}">
                <a16:creationId xmlns:a16="http://schemas.microsoft.com/office/drawing/2014/main" id="{BA00EB08-09B4-4E80-BF22-1A7B03376489}"/>
              </a:ext>
            </a:extLst>
          </p:cNvPr>
          <p:cNvSpPr>
            <a:spLocks noChangeShapeType="1"/>
          </p:cNvSpPr>
          <p:nvPr/>
        </p:nvSpPr>
        <p:spPr bwMode="auto">
          <a:xfrm>
            <a:off x="350838" y="2600340"/>
            <a:ext cx="499268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 name="Rectangle 1">
            <a:extLst>
              <a:ext uri="{FF2B5EF4-FFF2-40B4-BE49-F238E27FC236}">
                <a16:creationId xmlns:a16="http://schemas.microsoft.com/office/drawing/2014/main" id="{B839826D-3C1F-4FFE-B513-CE57822B7BD7}"/>
              </a:ext>
            </a:extLst>
          </p:cNvPr>
          <p:cNvSpPr/>
          <p:nvPr/>
        </p:nvSpPr>
        <p:spPr>
          <a:xfrm>
            <a:off x="263725" y="3275112"/>
            <a:ext cx="4992687" cy="369332"/>
          </a:xfrm>
          <a:prstGeom prst="rect">
            <a:avLst/>
          </a:prstGeom>
        </p:spPr>
        <p:txBody>
          <a:bodyPr wrap="square">
            <a:spAutoFit/>
          </a:bodyPr>
          <a:lstStyle/>
          <a:p>
            <a:pPr>
              <a:spcBef>
                <a:spcPct val="20000"/>
              </a:spcBef>
            </a:pPr>
            <a:r>
              <a:rPr lang="en-AU" dirty="0"/>
              <a:t>has attended the continence management session</a:t>
            </a:r>
          </a:p>
        </p:txBody>
      </p:sp>
      <p:sp>
        <p:nvSpPr>
          <p:cNvPr id="8" name="Text Box 16">
            <a:extLst>
              <a:ext uri="{FF2B5EF4-FFF2-40B4-BE49-F238E27FC236}">
                <a16:creationId xmlns:a16="http://schemas.microsoft.com/office/drawing/2014/main" id="{A7BE8A2E-052A-4E16-9F17-C303D717BFC4}"/>
              </a:ext>
            </a:extLst>
          </p:cNvPr>
          <p:cNvSpPr txBox="1">
            <a:spLocks noChangeArrowheads="1"/>
          </p:cNvSpPr>
          <p:nvPr/>
        </p:nvSpPr>
        <p:spPr bwMode="auto">
          <a:xfrm>
            <a:off x="269126" y="5365418"/>
            <a:ext cx="5156110"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AU" dirty="0"/>
              <a:t>Date of Completion</a:t>
            </a:r>
            <a:r>
              <a:rPr lang="en-AU" sz="1200" dirty="0"/>
              <a:t>_______________________________</a:t>
            </a:r>
          </a:p>
        </p:txBody>
      </p:sp>
      <p:sp>
        <p:nvSpPr>
          <p:cNvPr id="9" name="TextBox 8">
            <a:extLst>
              <a:ext uri="{FF2B5EF4-FFF2-40B4-BE49-F238E27FC236}">
                <a16:creationId xmlns:a16="http://schemas.microsoft.com/office/drawing/2014/main" id="{9A71D895-01F7-494D-A6BE-B914F5587AA1}"/>
              </a:ext>
            </a:extLst>
          </p:cNvPr>
          <p:cNvSpPr txBox="1"/>
          <p:nvPr/>
        </p:nvSpPr>
        <p:spPr>
          <a:xfrm>
            <a:off x="185059" y="2228909"/>
            <a:ext cx="996469" cy="369332"/>
          </a:xfrm>
          <a:prstGeom prst="rect">
            <a:avLst/>
          </a:prstGeom>
          <a:noFill/>
        </p:spPr>
        <p:txBody>
          <a:bodyPr wrap="square" rtlCol="0">
            <a:spAutoFit/>
          </a:bodyPr>
          <a:lstStyle/>
          <a:p>
            <a:r>
              <a:rPr lang="en-AU" dirty="0"/>
              <a:t>  Name:</a:t>
            </a:r>
          </a:p>
        </p:txBody>
      </p:sp>
      <p:sp>
        <p:nvSpPr>
          <p:cNvPr id="3" name="Rectangle 2">
            <a:extLst>
              <a:ext uri="{FF2B5EF4-FFF2-40B4-BE49-F238E27FC236}">
                <a16:creationId xmlns:a16="http://schemas.microsoft.com/office/drawing/2014/main" id="{687326FA-FCFA-4E00-B793-D6122D4192C0}"/>
              </a:ext>
            </a:extLst>
          </p:cNvPr>
          <p:cNvSpPr/>
          <p:nvPr/>
        </p:nvSpPr>
        <p:spPr>
          <a:xfrm>
            <a:off x="263725" y="4319215"/>
            <a:ext cx="4985980" cy="523220"/>
          </a:xfrm>
          <a:prstGeom prst="rect">
            <a:avLst/>
          </a:prstGeom>
        </p:spPr>
        <p:txBody>
          <a:bodyPr wrap="none">
            <a:spAutoFit/>
          </a:bodyPr>
          <a:lstStyle/>
          <a:p>
            <a:r>
              <a:rPr lang="en-AU" sz="2800" b="1" dirty="0">
                <a:solidFill>
                  <a:schemeClr val="accent6">
                    <a:lumMod val="75000"/>
                  </a:schemeClr>
                </a:solidFill>
              </a:rPr>
              <a:t>Module 10: ACFI &amp; Incontinence</a:t>
            </a:r>
          </a:p>
        </p:txBody>
      </p:sp>
    </p:spTree>
    <p:extLst>
      <p:ext uri="{BB962C8B-B14F-4D97-AF65-F5344CB8AC3E}">
        <p14:creationId xmlns:p14="http://schemas.microsoft.com/office/powerpoint/2010/main" val="153567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9"/>
          <p:cNvSpPr txBox="1">
            <a:spLocks/>
          </p:cNvSpPr>
          <p:nvPr/>
        </p:nvSpPr>
        <p:spPr>
          <a:xfrm>
            <a:off x="922414" y="1474838"/>
            <a:ext cx="4733977" cy="4551902"/>
          </a:xfrm>
          <a:prstGeom prst="rect">
            <a:avLst/>
          </a:prstGeom>
        </p:spPr>
        <p:txBody>
          <a:bodyPr vert="horz" lIns="0" tIns="45720" rIns="91440" bIns="0" rtlCol="0">
            <a:noAutofit/>
          </a:bodyPr>
          <a:lstStyle/>
          <a:p>
            <a:pPr>
              <a:spcAft>
                <a:spcPts val="1400"/>
              </a:spcAft>
            </a:pPr>
            <a:r>
              <a:rPr lang="en-AU" sz="2200" dirty="0"/>
              <a:t>This module will help you:</a:t>
            </a:r>
          </a:p>
          <a:p>
            <a:pPr marL="324000" indent="-324000">
              <a:spcAft>
                <a:spcPts val="1400"/>
              </a:spcAft>
              <a:buFont typeface="Arial"/>
              <a:buChar char="•"/>
            </a:pPr>
            <a:r>
              <a:rPr lang="en-AU" sz="2200" dirty="0"/>
              <a:t>Understand what the Aged Care Funding Instrument (ACFI) is</a:t>
            </a:r>
          </a:p>
          <a:p>
            <a:pPr marL="324000" indent="-324000">
              <a:spcAft>
                <a:spcPts val="1400"/>
              </a:spcAft>
              <a:buFont typeface="Arial"/>
              <a:buChar char="•"/>
            </a:pPr>
            <a:r>
              <a:rPr lang="en-AU" sz="2200" dirty="0"/>
              <a:t>Know how ACFI works</a:t>
            </a:r>
          </a:p>
          <a:p>
            <a:pPr marL="324000" indent="-324000">
              <a:spcAft>
                <a:spcPts val="1400"/>
              </a:spcAft>
              <a:buFont typeface="Arial"/>
              <a:buChar char="•"/>
            </a:pPr>
            <a:r>
              <a:rPr lang="en-AU" sz="2200" dirty="0"/>
              <a:t>Identify </a:t>
            </a:r>
            <a:r>
              <a:rPr lang="en-AU" sz="2200" dirty="0" err="1"/>
              <a:t>ACFI’s</a:t>
            </a:r>
            <a:r>
              <a:rPr lang="en-AU" sz="2200" dirty="0"/>
              <a:t> 3 domains &amp; </a:t>
            </a:r>
            <a:br>
              <a:rPr lang="en-AU" sz="2200" dirty="0"/>
            </a:br>
            <a:r>
              <a:rPr lang="en-AU" sz="2200" dirty="0"/>
              <a:t>12 questions</a:t>
            </a:r>
          </a:p>
          <a:p>
            <a:pPr marL="324000" indent="-324000">
              <a:spcAft>
                <a:spcPts val="1000"/>
              </a:spcAft>
              <a:buFont typeface="Arial"/>
              <a:buChar char="•"/>
            </a:pPr>
            <a:r>
              <a:rPr lang="en-AU" sz="2200" dirty="0"/>
              <a:t>Understand the required evidence</a:t>
            </a:r>
          </a:p>
          <a:p>
            <a:pPr marL="684000" indent="-324000">
              <a:spcAft>
                <a:spcPts val="1000"/>
              </a:spcAft>
              <a:buFont typeface="Lucida Grande"/>
              <a:buChar char="-"/>
            </a:pPr>
            <a:r>
              <a:rPr lang="en-AU" sz="2000" dirty="0"/>
              <a:t>Especially for ACFI questions </a:t>
            </a:r>
            <a:br>
              <a:rPr lang="en-AU" sz="2000" dirty="0"/>
            </a:br>
            <a:r>
              <a:rPr lang="en-AU" sz="2000" dirty="0"/>
              <a:t>4 Toileting &amp; 5 Continence</a:t>
            </a:r>
          </a:p>
        </p:txBody>
      </p:sp>
      <p:sp>
        <p:nvSpPr>
          <p:cNvPr id="12" name="Title 28"/>
          <p:cNvSpPr txBox="1">
            <a:spLocks/>
          </p:cNvSpPr>
          <p:nvPr/>
        </p:nvSpPr>
        <p:spPr>
          <a:xfrm>
            <a:off x="426654" y="430130"/>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Module Profile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4"/>
          <p:cNvSpPr txBox="1">
            <a:spLocks/>
          </p:cNvSpPr>
          <p:nvPr/>
        </p:nvSpPr>
        <p:spPr>
          <a:xfrm>
            <a:off x="702076" y="1585902"/>
            <a:ext cx="4686941" cy="2700263"/>
          </a:xfrm>
          <a:prstGeom prst="rect">
            <a:avLst/>
          </a:prstGeom>
        </p:spPr>
        <p:txBody>
          <a:bodyPr vert="horz" lIns="0" tIns="0" rIns="0" bIns="0" rtlCol="0">
            <a:noAutofit/>
          </a:bodyPr>
          <a:lstStyle/>
          <a:p>
            <a:pPr marL="324000" indent="-324000">
              <a:spcAft>
                <a:spcPts val="1000"/>
              </a:spcAft>
              <a:buFont typeface="Arial"/>
              <a:buChar char="•"/>
            </a:pPr>
            <a:r>
              <a:rPr lang="en-AU" sz="1900" dirty="0"/>
              <a:t>Aged Care Funding Instrument (ACFI) replaced the Resident Classification Scale (RCS) in March 2008</a:t>
            </a:r>
          </a:p>
          <a:p>
            <a:pPr marL="324000" indent="-324000">
              <a:spcAft>
                <a:spcPts val="1000"/>
              </a:spcAft>
              <a:buFont typeface="Arial"/>
              <a:buChar char="•"/>
            </a:pPr>
            <a:r>
              <a:rPr lang="en-AU" sz="1900" dirty="0"/>
              <a:t>Determines how much government funding an aged care facility is given</a:t>
            </a:r>
          </a:p>
          <a:p>
            <a:pPr marL="324000" indent="-324000">
              <a:spcAft>
                <a:spcPts val="1000"/>
              </a:spcAft>
              <a:buFont typeface="Arial"/>
              <a:buChar char="•"/>
            </a:pPr>
            <a:r>
              <a:rPr lang="en-AU" sz="1900" dirty="0"/>
              <a:t>Based on facilities’ appraisal of residents’ care needs</a:t>
            </a:r>
            <a:endParaRPr lang="en-US" sz="1900" dirty="0"/>
          </a:p>
        </p:txBody>
      </p:sp>
      <p:sp>
        <p:nvSpPr>
          <p:cNvPr id="9" name="Title 28"/>
          <p:cNvSpPr txBox="1">
            <a:spLocks/>
          </p:cNvSpPr>
          <p:nvPr/>
        </p:nvSpPr>
        <p:spPr>
          <a:xfrm>
            <a:off x="514789" y="608307"/>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Overview</a:t>
            </a:r>
          </a:p>
        </p:txBody>
      </p:sp>
      <p:pic>
        <p:nvPicPr>
          <p:cNvPr id="13" name="Picture 12" descr="Soapy Hand Blue BG.jpg"/>
          <p:cNvPicPr>
            <a:picLocks noChangeAspect="1"/>
          </p:cNvPicPr>
          <p:nvPr/>
        </p:nvPicPr>
        <p:blipFill>
          <a:blip r:embed="rId3"/>
          <a:stretch>
            <a:fillRect/>
          </a:stretch>
        </p:blipFill>
        <p:spPr>
          <a:xfrm>
            <a:off x="6843471" y="2199788"/>
            <a:ext cx="2277241" cy="2277241"/>
          </a:xfrm>
          <a:prstGeom prst="rect">
            <a:avLst/>
          </a:prstGeom>
          <a:ln w="19050" cap="flat" cmpd="sng" algn="ctr">
            <a:solidFill>
              <a:srgbClr val="770E77"/>
            </a:solidFill>
            <a:prstDash val="solid"/>
            <a:round/>
            <a:headEnd type="none" w="med" len="med"/>
            <a:tailEnd type="none" w="med" len="med"/>
          </a:ln>
        </p:spPr>
      </p:pic>
      <p:sp>
        <p:nvSpPr>
          <p:cNvPr id="16" name="Content Placeholder 64"/>
          <p:cNvSpPr txBox="1">
            <a:spLocks/>
          </p:cNvSpPr>
          <p:nvPr/>
        </p:nvSpPr>
        <p:spPr>
          <a:xfrm>
            <a:off x="742562" y="4047371"/>
            <a:ext cx="6060423" cy="1939801"/>
          </a:xfrm>
          <a:prstGeom prst="rect">
            <a:avLst/>
          </a:prstGeom>
        </p:spPr>
        <p:txBody>
          <a:bodyPr vert="horz" lIns="0" tIns="0" rIns="0" bIns="0" rtlCol="0">
            <a:noAutofit/>
          </a:bodyPr>
          <a:lstStyle/>
          <a:p>
            <a:pPr>
              <a:spcAft>
                <a:spcPts val="1000"/>
              </a:spcAft>
            </a:pPr>
            <a:r>
              <a:rPr lang="en-AU" sz="1900" dirty="0"/>
              <a:t>Designed to:</a:t>
            </a:r>
          </a:p>
          <a:p>
            <a:pPr marL="324000" indent="-324000">
              <a:spcAft>
                <a:spcPts val="1000"/>
              </a:spcAft>
              <a:buFont typeface="Arial"/>
              <a:buChar char="•"/>
            </a:pPr>
            <a:r>
              <a:rPr lang="en-AU" sz="1900" dirty="0"/>
              <a:t>Better match funding to residents’ care needs</a:t>
            </a:r>
          </a:p>
          <a:p>
            <a:pPr marL="324000" indent="-324000">
              <a:spcAft>
                <a:spcPts val="1000"/>
              </a:spcAft>
              <a:buFont typeface="Arial"/>
              <a:buChar char="•"/>
            </a:pPr>
            <a:r>
              <a:rPr lang="en-AU" sz="1900" dirty="0"/>
              <a:t>Reduce paperwork to justify funding</a:t>
            </a:r>
          </a:p>
          <a:p>
            <a:pPr marL="324000" indent="-324000">
              <a:spcAft>
                <a:spcPts val="1000"/>
              </a:spcAft>
              <a:buFont typeface="Arial"/>
              <a:buChar char="•"/>
            </a:pPr>
            <a:r>
              <a:rPr lang="en-AU" sz="1900" dirty="0"/>
              <a:t>Achieve more agreement between aged care staff &amp; departmental review officers</a:t>
            </a:r>
            <a:endParaRPr lang="en-US"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8"/>
          <p:cNvSpPr txBox="1">
            <a:spLocks/>
          </p:cNvSpPr>
          <p:nvPr/>
        </p:nvSpPr>
        <p:spPr>
          <a:xfrm>
            <a:off x="294452" y="593615"/>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How ACFI works</a:t>
            </a:r>
          </a:p>
        </p:txBody>
      </p:sp>
      <p:sp>
        <p:nvSpPr>
          <p:cNvPr id="45" name="Content Placeholder 64"/>
          <p:cNvSpPr txBox="1">
            <a:spLocks/>
          </p:cNvSpPr>
          <p:nvPr/>
        </p:nvSpPr>
        <p:spPr>
          <a:xfrm>
            <a:off x="294451" y="1453594"/>
            <a:ext cx="6139399" cy="4722857"/>
          </a:xfrm>
          <a:prstGeom prst="rect">
            <a:avLst/>
          </a:prstGeom>
        </p:spPr>
        <p:txBody>
          <a:bodyPr vert="horz" lIns="0" tIns="0" rIns="0" bIns="0" rtlCol="0">
            <a:noAutofit/>
          </a:bodyPr>
          <a:lstStyle/>
          <a:p>
            <a:pPr marL="324000" indent="-324000">
              <a:spcAft>
                <a:spcPts val="1000"/>
              </a:spcAft>
              <a:buFont typeface="Arial"/>
              <a:buChar char="•"/>
            </a:pPr>
            <a:r>
              <a:rPr lang="en-AU" sz="2000" dirty="0"/>
              <a:t>Diagnostic information about mental &amp; behavioural disorders &amp; other medical conditions is collected</a:t>
            </a:r>
          </a:p>
          <a:p>
            <a:pPr marL="324000" indent="-324000">
              <a:spcAft>
                <a:spcPts val="1000"/>
              </a:spcAft>
              <a:buFont typeface="Arial"/>
              <a:buChar char="•"/>
            </a:pPr>
            <a:r>
              <a:rPr lang="en-AU" sz="2000" dirty="0"/>
              <a:t>ACFI has 12 care need questions, rated as A, B, C or D</a:t>
            </a:r>
          </a:p>
          <a:p>
            <a:pPr marL="324000" indent="-324000">
              <a:spcAft>
                <a:spcPts val="1000"/>
              </a:spcAft>
              <a:buFont typeface="Arial"/>
              <a:buChar char="•"/>
            </a:pPr>
            <a:r>
              <a:rPr lang="en-AU" sz="2000" dirty="0"/>
              <a:t>Scores are given &amp; used to categorise resident’s care needs as either</a:t>
            </a:r>
          </a:p>
          <a:p>
            <a:pPr marL="648000" indent="-324000">
              <a:spcAft>
                <a:spcPts val="1000"/>
              </a:spcAft>
              <a:buFont typeface="Lucida Grande"/>
              <a:buChar char="-"/>
            </a:pPr>
            <a:r>
              <a:rPr lang="en-AU" sz="2000" dirty="0"/>
              <a:t>low, medium or high</a:t>
            </a:r>
          </a:p>
          <a:p>
            <a:pPr marL="648000" indent="-324000">
              <a:spcAft>
                <a:spcPts val="1000"/>
              </a:spcAft>
              <a:buFont typeface="Lucida Grande"/>
              <a:buChar char="-"/>
            </a:pPr>
            <a:r>
              <a:rPr lang="en-AU" sz="2000" dirty="0"/>
              <a:t>across 3 domains:</a:t>
            </a:r>
          </a:p>
          <a:p>
            <a:pPr marL="972000" indent="-324000">
              <a:spcAft>
                <a:spcPts val="1000"/>
              </a:spcAft>
              <a:buFont typeface="+mj-lt"/>
              <a:buAutoNum type="arabicPeriod"/>
            </a:pPr>
            <a:r>
              <a:rPr lang="en-AU" sz="2000" dirty="0"/>
              <a:t>Activities of Daily Living</a:t>
            </a:r>
          </a:p>
          <a:p>
            <a:pPr marL="972000" indent="-324000">
              <a:spcAft>
                <a:spcPts val="1000"/>
              </a:spcAft>
              <a:buFont typeface="+mj-lt"/>
              <a:buAutoNum type="arabicPeriod"/>
            </a:pPr>
            <a:r>
              <a:rPr lang="en-AU" sz="2000" dirty="0"/>
              <a:t>Behaviour</a:t>
            </a:r>
          </a:p>
          <a:p>
            <a:pPr marL="972000" indent="-324000">
              <a:spcAft>
                <a:spcPts val="1000"/>
              </a:spcAft>
              <a:buFont typeface="+mj-lt"/>
              <a:buAutoNum type="arabicPeriod"/>
            </a:pPr>
            <a:r>
              <a:rPr lang="en-AU" sz="2000" dirty="0"/>
              <a:t>Complex Health Care </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8"/>
          <p:cNvSpPr txBox="1">
            <a:spLocks/>
          </p:cNvSpPr>
          <p:nvPr/>
        </p:nvSpPr>
        <p:spPr>
          <a:xfrm>
            <a:off x="349536" y="606124"/>
            <a:ext cx="4909038"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Diagnostic Questions</a:t>
            </a:r>
          </a:p>
        </p:txBody>
      </p:sp>
      <p:sp>
        <p:nvSpPr>
          <p:cNvPr id="10" name="Content Placeholder 64"/>
          <p:cNvSpPr txBox="1">
            <a:spLocks/>
          </p:cNvSpPr>
          <p:nvPr/>
        </p:nvSpPr>
        <p:spPr>
          <a:xfrm>
            <a:off x="558855" y="1578571"/>
            <a:ext cx="5753809" cy="4408452"/>
          </a:xfrm>
          <a:prstGeom prst="rect">
            <a:avLst/>
          </a:prstGeom>
        </p:spPr>
        <p:txBody>
          <a:bodyPr vert="horz" lIns="0" tIns="0" rIns="0" bIns="0" rtlCol="0">
            <a:noAutofit/>
          </a:bodyPr>
          <a:lstStyle/>
          <a:p>
            <a:pPr>
              <a:spcAft>
                <a:spcPts val="1000"/>
              </a:spcAft>
            </a:pPr>
            <a:r>
              <a:rPr lang="en-AU" sz="2200" dirty="0"/>
              <a:t>ACFI diagnoses based on:</a:t>
            </a:r>
            <a:endParaRPr lang="en-US" sz="2200" dirty="0"/>
          </a:p>
          <a:p>
            <a:pPr marL="324000" indent="-324000">
              <a:spcAft>
                <a:spcPts val="600"/>
              </a:spcAft>
              <a:buFont typeface="Arial"/>
              <a:buChar char="•"/>
            </a:pPr>
            <a:r>
              <a:rPr lang="en-AU" sz="2200" dirty="0"/>
              <a:t>Mental &amp; behavioural questions</a:t>
            </a:r>
            <a:endParaRPr lang="en-US" sz="2200" dirty="0"/>
          </a:p>
          <a:p>
            <a:pPr marL="648000" indent="-324000">
              <a:spcAft>
                <a:spcPts val="1000"/>
              </a:spcAft>
              <a:buFont typeface="Lucida Grande"/>
              <a:buChar char="-"/>
            </a:pPr>
            <a:r>
              <a:rPr lang="en-AU" sz="2000" dirty="0"/>
              <a:t>ACFI appraisal evidence required might include disorders/diagnosis checklists, source materials checklists, copies of source materials </a:t>
            </a:r>
            <a:r>
              <a:rPr lang="en-AU" sz="2000" dirty="0" err="1"/>
              <a:t>eg</a:t>
            </a:r>
            <a:r>
              <a:rPr lang="en-AU" sz="2000" dirty="0"/>
              <a:t>, ACCR, GP comprehensive medical assessment, other medical practitioner assessments</a:t>
            </a:r>
            <a:endParaRPr lang="en-US" sz="2000" dirty="0"/>
          </a:p>
          <a:p>
            <a:pPr marL="324000" indent="-324000">
              <a:spcAft>
                <a:spcPts val="1000"/>
              </a:spcAft>
              <a:buFont typeface="Arial"/>
              <a:buChar char="•"/>
            </a:pPr>
            <a:r>
              <a:rPr lang="en-AU" sz="2200" dirty="0"/>
              <a:t>Medical questions, requiring a list of medical conditions</a:t>
            </a:r>
            <a:endParaRPr lang="en-US" sz="2200" dirty="0"/>
          </a:p>
          <a:p>
            <a:pPr marL="324000" indent="-324000">
              <a:spcAft>
                <a:spcPts val="1000"/>
              </a:spcAft>
              <a:buFont typeface="Arial"/>
              <a:buChar char="•"/>
            </a:pPr>
            <a:r>
              <a:rPr lang="en-AU" sz="2200" dirty="0"/>
              <a:t>This provides a minimum data set &amp; supports usual care needs ratings</a:t>
            </a:r>
            <a:r>
              <a:rPr lang="en-US" sz="2200" dirty="0"/>
              <a:t> </a:t>
            </a:r>
            <a:endParaRPr lang="en-AU" sz="2200" dirty="0">
              <a:solidFill>
                <a:srgbClr val="770E7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8"/>
          <p:cNvSpPr txBox="1">
            <a:spLocks/>
          </p:cNvSpPr>
          <p:nvPr/>
        </p:nvSpPr>
        <p:spPr>
          <a:xfrm>
            <a:off x="338519" y="533708"/>
            <a:ext cx="6910580" cy="954000"/>
          </a:xfrm>
          <a:prstGeom prst="rect">
            <a:avLst/>
          </a:prstGeom>
        </p:spPr>
        <p:txBody>
          <a:bodyPr vert="horz" lIns="91440" tIns="0" rIns="91440" bIns="45720" rtlCol="0" anchor="t" anchorCtr="0">
            <a:noAutofit/>
          </a:bodyPr>
          <a:lstStyle/>
          <a:p>
            <a:pPr lvl="0">
              <a:spcBef>
                <a:spcPct val="0"/>
              </a:spcBef>
              <a:defRPr/>
            </a:pPr>
            <a:r>
              <a:rPr lang="en-US" sz="3200" cap="all" dirty="0">
                <a:solidFill>
                  <a:schemeClr val="accent6">
                    <a:lumMod val="75000"/>
                  </a:schemeClr>
                </a:solidFill>
                <a:latin typeface="+mj-lt"/>
              </a:rPr>
              <a:t>Activities of daily living questions</a:t>
            </a:r>
          </a:p>
        </p:txBody>
      </p:sp>
      <p:sp>
        <p:nvSpPr>
          <p:cNvPr id="16" name="Content Placeholder 64"/>
          <p:cNvSpPr txBox="1">
            <a:spLocks/>
          </p:cNvSpPr>
          <p:nvPr/>
        </p:nvSpPr>
        <p:spPr>
          <a:xfrm>
            <a:off x="426653" y="1487708"/>
            <a:ext cx="5759386" cy="1072782"/>
          </a:xfrm>
          <a:prstGeom prst="rect">
            <a:avLst/>
          </a:prstGeom>
        </p:spPr>
        <p:txBody>
          <a:bodyPr vert="horz" lIns="0" tIns="0" rIns="0" bIns="0" rtlCol="0">
            <a:noAutofit/>
          </a:bodyPr>
          <a:lstStyle/>
          <a:p>
            <a:pPr marL="324000" indent="-324000">
              <a:spcAft>
                <a:spcPts val="800"/>
              </a:spcAft>
              <a:buFont typeface="Arial"/>
              <a:buChar char="•"/>
            </a:pPr>
            <a:r>
              <a:rPr lang="en-AU" dirty="0"/>
              <a:t>First domain of questions: Activities of Daily Living</a:t>
            </a:r>
            <a:endParaRPr lang="en-US" dirty="0"/>
          </a:p>
          <a:p>
            <a:pPr marL="324000" indent="-324000">
              <a:spcAft>
                <a:spcPts val="1200"/>
              </a:spcAft>
              <a:buFont typeface="Arial"/>
              <a:buChar char="•"/>
            </a:pPr>
            <a:r>
              <a:rPr lang="en-AU" dirty="0"/>
              <a:t>Measure independence &amp; requirements for supervision, physical assistance &amp; equipment</a:t>
            </a:r>
            <a:endParaRPr lang="en-AU" dirty="0">
              <a:solidFill>
                <a:srgbClr val="770E77"/>
              </a:solidFill>
            </a:endParaRPr>
          </a:p>
        </p:txBody>
      </p:sp>
      <p:sp>
        <p:nvSpPr>
          <p:cNvPr id="18" name="Content Placeholder 64"/>
          <p:cNvSpPr txBox="1">
            <a:spLocks/>
          </p:cNvSpPr>
          <p:nvPr/>
        </p:nvSpPr>
        <p:spPr>
          <a:xfrm>
            <a:off x="426653" y="2520999"/>
            <a:ext cx="5759386" cy="3688559"/>
          </a:xfrm>
          <a:prstGeom prst="rect">
            <a:avLst/>
          </a:prstGeom>
        </p:spPr>
        <p:txBody>
          <a:bodyPr vert="horz" lIns="0" tIns="0" rIns="0" bIns="0" rtlCol="0">
            <a:noAutofit/>
          </a:bodyPr>
          <a:lstStyle/>
          <a:p>
            <a:pPr>
              <a:spcAft>
                <a:spcPts val="800"/>
              </a:spcAft>
            </a:pPr>
            <a:r>
              <a:rPr lang="en-AU" dirty="0"/>
              <a:t>Questions:</a:t>
            </a:r>
            <a:endParaRPr lang="en-US" dirty="0"/>
          </a:p>
          <a:p>
            <a:pPr marL="324000" indent="-324000">
              <a:spcAft>
                <a:spcPts val="800"/>
              </a:spcAft>
              <a:buFont typeface="+mj-lt"/>
              <a:buAutoNum type="arabicPeriod"/>
            </a:pPr>
            <a:r>
              <a:rPr lang="en-AU" b="1" dirty="0"/>
              <a:t>Nutrition</a:t>
            </a:r>
            <a:r>
              <a:rPr lang="en-AU" dirty="0"/>
              <a:t> – readiness to eat, eating</a:t>
            </a:r>
            <a:endParaRPr lang="en-US" dirty="0"/>
          </a:p>
          <a:p>
            <a:pPr marL="324000" indent="-324000">
              <a:spcAft>
                <a:spcPts val="800"/>
              </a:spcAft>
              <a:buFont typeface="+mj-lt"/>
              <a:buAutoNum type="arabicPeriod"/>
            </a:pPr>
            <a:r>
              <a:rPr lang="en-AU" b="1" dirty="0"/>
              <a:t>Mobility</a:t>
            </a:r>
            <a:r>
              <a:rPr lang="en-AU" dirty="0"/>
              <a:t> – transfers, locomotion</a:t>
            </a:r>
            <a:endParaRPr lang="en-US" dirty="0"/>
          </a:p>
          <a:p>
            <a:pPr marL="324000" indent="-324000">
              <a:spcAft>
                <a:spcPts val="800"/>
              </a:spcAft>
              <a:buFont typeface="+mj-lt"/>
              <a:buAutoNum type="arabicPeriod"/>
            </a:pPr>
            <a:r>
              <a:rPr lang="en-AU" b="1" dirty="0"/>
              <a:t>Personal hygiene </a:t>
            </a:r>
            <a:r>
              <a:rPr lang="en-AU" dirty="0"/>
              <a:t>– dressing &amp; undressing,</a:t>
            </a:r>
            <a:br>
              <a:rPr lang="en-AU" dirty="0"/>
            </a:br>
            <a:r>
              <a:rPr lang="en-AU" dirty="0"/>
              <a:t>washing &amp; drying, grooming</a:t>
            </a:r>
            <a:endParaRPr lang="en-US" dirty="0"/>
          </a:p>
          <a:p>
            <a:pPr marL="324000" indent="-324000">
              <a:spcAft>
                <a:spcPts val="800"/>
              </a:spcAft>
              <a:buFont typeface="+mj-lt"/>
              <a:buAutoNum type="arabicPeriod"/>
            </a:pPr>
            <a:r>
              <a:rPr lang="en-AU" b="1" dirty="0"/>
              <a:t>Toileting</a:t>
            </a:r>
            <a:r>
              <a:rPr lang="en-AU" dirty="0"/>
              <a:t> – use of toilet, toilet completion</a:t>
            </a:r>
            <a:endParaRPr lang="en-US" dirty="0"/>
          </a:p>
          <a:p>
            <a:pPr marL="324000" indent="-324000">
              <a:spcAft>
                <a:spcPts val="600"/>
              </a:spcAft>
              <a:buFont typeface="+mj-lt"/>
              <a:buAutoNum type="arabicPeriod"/>
            </a:pPr>
            <a:r>
              <a:rPr lang="en-AU" b="1" dirty="0"/>
              <a:t>Continence</a:t>
            </a:r>
          </a:p>
          <a:p>
            <a:pPr marL="648000" indent="-324000">
              <a:spcAft>
                <a:spcPts val="800"/>
              </a:spcAft>
              <a:buFont typeface="Lucida Grande"/>
              <a:buChar char="-"/>
            </a:pPr>
            <a:r>
              <a:rPr lang="en-AU" dirty="0"/>
              <a:t>urinary &amp; faecal continence</a:t>
            </a:r>
            <a:endParaRPr lang="en-US" dirty="0"/>
          </a:p>
          <a:p>
            <a:pPr marL="648000" indent="-324000">
              <a:spcAft>
                <a:spcPts val="800"/>
              </a:spcAft>
              <a:buFont typeface="Lucida Grande"/>
              <a:buChar char="-"/>
            </a:pPr>
            <a:r>
              <a:rPr lang="en-AU" dirty="0"/>
              <a:t> ACFI specified assessment: Continence</a:t>
            </a:r>
            <a:br>
              <a:rPr lang="en-AU" dirty="0"/>
            </a:br>
            <a:r>
              <a:rPr lang="en-AU" dirty="0"/>
              <a:t>record urinary 3 day, bowel 7 day</a:t>
            </a:r>
            <a:r>
              <a:rPr lang="en-US" dirty="0"/>
              <a:t> </a:t>
            </a:r>
            <a:endParaRPr lang="en-AU" dirty="0">
              <a:solidFill>
                <a:srgbClr val="770E7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8"/>
          <p:cNvSpPr txBox="1">
            <a:spLocks/>
          </p:cNvSpPr>
          <p:nvPr/>
        </p:nvSpPr>
        <p:spPr>
          <a:xfrm>
            <a:off x="286438" y="624280"/>
            <a:ext cx="5571007" cy="954000"/>
          </a:xfrm>
          <a:prstGeom prst="rect">
            <a:avLst/>
          </a:prstGeom>
        </p:spPr>
        <p:txBody>
          <a:bodyPr vert="horz" lIns="91440" tIns="0" rIns="91440" bIns="45720" rtlCol="0" anchor="t" anchorCtr="0">
            <a:noAutofit/>
          </a:bodyPr>
          <a:lstStyle/>
          <a:p>
            <a:pPr lvl="0">
              <a:spcBef>
                <a:spcPct val="0"/>
              </a:spcBef>
              <a:defRPr/>
            </a:pPr>
            <a:r>
              <a:rPr lang="en-US" sz="3200" cap="all" dirty="0" err="1">
                <a:solidFill>
                  <a:schemeClr val="accent6">
                    <a:lumMod val="75000"/>
                  </a:schemeClr>
                </a:solidFill>
                <a:latin typeface="+mj-lt"/>
              </a:rPr>
              <a:t>Behaviour</a:t>
            </a:r>
            <a:r>
              <a:rPr lang="en-US" sz="3200" cap="all" dirty="0">
                <a:solidFill>
                  <a:schemeClr val="accent6">
                    <a:lumMod val="75000"/>
                  </a:schemeClr>
                </a:solidFill>
                <a:latin typeface="+mj-lt"/>
              </a:rPr>
              <a:t> questions</a:t>
            </a:r>
          </a:p>
        </p:txBody>
      </p:sp>
      <p:sp>
        <p:nvSpPr>
          <p:cNvPr id="10" name="Content Placeholder 64"/>
          <p:cNvSpPr txBox="1">
            <a:spLocks/>
          </p:cNvSpPr>
          <p:nvPr/>
        </p:nvSpPr>
        <p:spPr>
          <a:xfrm>
            <a:off x="525806" y="1534859"/>
            <a:ext cx="4425329" cy="387873"/>
          </a:xfrm>
          <a:prstGeom prst="rect">
            <a:avLst/>
          </a:prstGeom>
        </p:spPr>
        <p:txBody>
          <a:bodyPr vert="horz" lIns="0" tIns="0" rIns="0" bIns="0" numCol="1" rtlCol="0">
            <a:noAutofit/>
          </a:bodyPr>
          <a:lstStyle/>
          <a:p>
            <a:pPr marL="324000" indent="-288000">
              <a:spcAft>
                <a:spcPts val="1000"/>
              </a:spcAft>
              <a:buFont typeface="Arial"/>
              <a:buChar char="•"/>
            </a:pPr>
            <a:r>
              <a:rPr lang="en-AU" sz="2000" dirty="0"/>
              <a:t>The second domain is behaviour</a:t>
            </a:r>
            <a:endParaRPr lang="en-US" sz="2000" dirty="0"/>
          </a:p>
        </p:txBody>
      </p:sp>
      <p:sp>
        <p:nvSpPr>
          <p:cNvPr id="14" name="Content Placeholder 64"/>
          <p:cNvSpPr txBox="1">
            <a:spLocks/>
          </p:cNvSpPr>
          <p:nvPr/>
        </p:nvSpPr>
        <p:spPr>
          <a:xfrm>
            <a:off x="525805" y="2223117"/>
            <a:ext cx="5456353" cy="4139260"/>
          </a:xfrm>
          <a:prstGeom prst="rect">
            <a:avLst/>
          </a:prstGeom>
        </p:spPr>
        <p:txBody>
          <a:bodyPr vert="horz" lIns="0" tIns="0" rIns="0" bIns="0" numCol="1" rtlCol="0">
            <a:noAutofit/>
          </a:bodyPr>
          <a:lstStyle/>
          <a:p>
            <a:pPr>
              <a:spcAft>
                <a:spcPts val="400"/>
              </a:spcAft>
            </a:pPr>
            <a:r>
              <a:rPr lang="en-AU" sz="2000" dirty="0"/>
              <a:t>Questions:</a:t>
            </a:r>
            <a:endParaRPr lang="en-US" sz="2000" dirty="0"/>
          </a:p>
          <a:p>
            <a:pPr marL="288000" indent="-288000">
              <a:spcAft>
                <a:spcPts val="400"/>
              </a:spcAft>
              <a:buFont typeface="+mj-lt"/>
              <a:buAutoNum type="arabicPeriod" startAt="6"/>
            </a:pPr>
            <a:r>
              <a:rPr lang="en-AU" sz="2000" b="1" dirty="0"/>
              <a:t>Cognitive skills</a:t>
            </a:r>
            <a:endParaRPr lang="en-US" sz="2000" b="1" dirty="0"/>
          </a:p>
          <a:p>
            <a:pPr marL="288000" indent="-288000">
              <a:spcAft>
                <a:spcPts val="400"/>
              </a:spcAft>
              <a:buFont typeface="Arial"/>
              <a:buChar char="•"/>
            </a:pPr>
            <a:r>
              <a:rPr lang="en-AU" sz="2000" dirty="0"/>
              <a:t>measures level of impairment</a:t>
            </a:r>
            <a:endParaRPr lang="en-US" sz="2000" dirty="0"/>
          </a:p>
          <a:p>
            <a:pPr marL="288000" indent="-288000">
              <a:spcAft>
                <a:spcPts val="400"/>
              </a:spcAft>
              <a:buFont typeface="Arial"/>
              <a:buChar char="•"/>
            </a:pPr>
            <a:r>
              <a:rPr lang="en-AU" sz="2000" dirty="0"/>
              <a:t>ACFI specified assessment: </a:t>
            </a:r>
            <a:r>
              <a:rPr lang="en-AU" sz="2000" dirty="0" err="1"/>
              <a:t>Psychogeriatric</a:t>
            </a:r>
            <a:r>
              <a:rPr lang="en-AU" sz="2000" dirty="0"/>
              <a:t> Assessment Scale – Cognitive Impairment Scale (PAS–CIS)</a:t>
            </a:r>
            <a:endParaRPr lang="en-US" sz="2000" dirty="0"/>
          </a:p>
          <a:p>
            <a:pPr marL="288000" indent="-288000">
              <a:spcAft>
                <a:spcPts val="400"/>
              </a:spcAft>
              <a:buFont typeface="Arial"/>
              <a:buChar char="•"/>
            </a:pPr>
            <a:r>
              <a:rPr lang="en-AU" sz="2000" dirty="0"/>
              <a:t>checklist: PAS–CIS score or no/minimal, mild, moderate, severe impairment rating</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8"/>
          <p:cNvSpPr txBox="1">
            <a:spLocks/>
          </p:cNvSpPr>
          <p:nvPr/>
        </p:nvSpPr>
        <p:spPr>
          <a:xfrm>
            <a:off x="275423" y="560624"/>
            <a:ext cx="6320154" cy="954000"/>
          </a:xfrm>
          <a:prstGeom prst="rect">
            <a:avLst/>
          </a:prstGeom>
        </p:spPr>
        <p:txBody>
          <a:bodyPr vert="horz" lIns="91440" tIns="0" rIns="91440" bIns="45720" rtlCol="0" anchor="t" anchorCtr="0">
            <a:noAutofit/>
          </a:bodyPr>
          <a:lstStyle/>
          <a:p>
            <a:pPr lvl="0">
              <a:spcBef>
                <a:spcPct val="0"/>
              </a:spcBef>
              <a:defRPr/>
            </a:pPr>
            <a:r>
              <a:rPr lang="en-US" sz="3200" cap="all" dirty="0" err="1">
                <a:solidFill>
                  <a:schemeClr val="accent6">
                    <a:lumMod val="75000"/>
                  </a:schemeClr>
                </a:solidFill>
                <a:latin typeface="+mj-lt"/>
              </a:rPr>
              <a:t>Behaviour</a:t>
            </a:r>
            <a:r>
              <a:rPr lang="en-US" sz="3200" cap="all" dirty="0">
                <a:solidFill>
                  <a:schemeClr val="accent6">
                    <a:lumMod val="75000"/>
                  </a:schemeClr>
                </a:solidFill>
                <a:latin typeface="+mj-lt"/>
              </a:rPr>
              <a:t> questions</a:t>
            </a:r>
          </a:p>
        </p:txBody>
      </p:sp>
      <p:sp>
        <p:nvSpPr>
          <p:cNvPr id="13" name="Content Placeholder 64"/>
          <p:cNvSpPr txBox="1">
            <a:spLocks/>
          </p:cNvSpPr>
          <p:nvPr/>
        </p:nvSpPr>
        <p:spPr>
          <a:xfrm>
            <a:off x="458910" y="3614574"/>
            <a:ext cx="6602902" cy="4004100"/>
          </a:xfrm>
          <a:prstGeom prst="rect">
            <a:avLst/>
          </a:prstGeom>
        </p:spPr>
        <p:txBody>
          <a:bodyPr vert="horz" lIns="0" tIns="0" rIns="0" bIns="0" numCol="1" rtlCol="0">
            <a:noAutofit/>
          </a:bodyPr>
          <a:lstStyle/>
          <a:p>
            <a:pPr marL="342900" indent="-342900">
              <a:spcAft>
                <a:spcPts val="400"/>
              </a:spcAft>
              <a:buFont typeface="+mj-lt"/>
              <a:buAutoNum type="arabicPeriod" startAt="10"/>
            </a:pPr>
            <a:r>
              <a:rPr lang="en-AU" sz="2000" b="1" dirty="0"/>
              <a:t> Depression</a:t>
            </a:r>
            <a:endParaRPr lang="en-US" sz="2000" b="1" dirty="0"/>
          </a:p>
          <a:p>
            <a:pPr marL="288000" indent="-288000">
              <a:spcAft>
                <a:spcPts val="400"/>
              </a:spcAft>
              <a:buFont typeface="Arial"/>
              <a:buChar char="•"/>
            </a:pPr>
            <a:r>
              <a:rPr lang="en-AU" sz="2000" dirty="0"/>
              <a:t>measures degree of interference with regular activities &amp; measures diagnosis</a:t>
            </a:r>
            <a:endParaRPr lang="en-US" sz="2000" dirty="0"/>
          </a:p>
          <a:p>
            <a:pPr marL="288000" indent="-288000">
              <a:spcAft>
                <a:spcPts val="400"/>
              </a:spcAft>
              <a:buFont typeface="Arial"/>
              <a:buChar char="•"/>
            </a:pPr>
            <a:r>
              <a:rPr lang="en-AU" sz="2000" dirty="0"/>
              <a:t>ACFI specified assessment: Cornell Scale for Depression (CSD)</a:t>
            </a:r>
            <a:endParaRPr lang="en-US" sz="2000" dirty="0"/>
          </a:p>
          <a:p>
            <a:pPr marL="288000" indent="-288000">
              <a:spcAft>
                <a:spcPts val="400"/>
              </a:spcAft>
              <a:buFont typeface="Arial"/>
              <a:buChar char="•"/>
            </a:pPr>
            <a:r>
              <a:rPr lang="en-AU" sz="2000" dirty="0"/>
              <a:t>checklist: CSD score</a:t>
            </a:r>
            <a:r>
              <a:rPr lang="en-US" sz="2000" dirty="0"/>
              <a:t> </a:t>
            </a:r>
          </a:p>
        </p:txBody>
      </p:sp>
      <p:sp>
        <p:nvSpPr>
          <p:cNvPr id="14" name="Content Placeholder 64"/>
          <p:cNvSpPr txBox="1">
            <a:spLocks/>
          </p:cNvSpPr>
          <p:nvPr/>
        </p:nvSpPr>
        <p:spPr>
          <a:xfrm>
            <a:off x="428808" y="1514624"/>
            <a:ext cx="6013384" cy="1767056"/>
          </a:xfrm>
          <a:prstGeom prst="rect">
            <a:avLst/>
          </a:prstGeom>
        </p:spPr>
        <p:txBody>
          <a:bodyPr vert="horz" lIns="0" tIns="0" rIns="0" bIns="0" numCol="1" rtlCol="0">
            <a:noAutofit/>
          </a:bodyPr>
          <a:lstStyle/>
          <a:p>
            <a:pPr marL="288000" indent="-288000">
              <a:spcAft>
                <a:spcPts val="400"/>
              </a:spcAft>
            </a:pPr>
            <a:r>
              <a:rPr lang="en-AU" sz="2000" b="1" dirty="0"/>
              <a:t>7,8,9. Wandering, Verbal behaviour, Physical behaviour</a:t>
            </a:r>
            <a:endParaRPr lang="en-US" sz="2000" b="1" dirty="0"/>
          </a:p>
          <a:p>
            <a:pPr marL="288000" indent="-288000">
              <a:spcAft>
                <a:spcPts val="400"/>
              </a:spcAft>
              <a:buFont typeface="Arial"/>
              <a:buChar char="•"/>
            </a:pPr>
            <a:r>
              <a:rPr lang="en-AU" sz="2000" dirty="0"/>
              <a:t>measures frequency of behaviours over a week requiring staff intervention</a:t>
            </a:r>
            <a:endParaRPr lang="en-US" sz="2000" dirty="0"/>
          </a:p>
          <a:p>
            <a:pPr marL="288000" indent="-288000">
              <a:spcAft>
                <a:spcPts val="400"/>
              </a:spcAft>
              <a:buFont typeface="Arial"/>
              <a:buChar char="•"/>
            </a:pPr>
            <a:r>
              <a:rPr lang="en-AU" sz="2000" dirty="0"/>
              <a:t>ACFI specified assessment: behaviour records</a:t>
            </a:r>
            <a:endParaRPr lang="en-US" sz="2000" dirty="0"/>
          </a:p>
          <a:p>
            <a:pPr marL="288000" indent="-288000">
              <a:spcAft>
                <a:spcPts val="400"/>
              </a:spcAft>
              <a:buFont typeface="Arial"/>
              <a:buChar char="•"/>
            </a:pPr>
            <a:r>
              <a:rPr lang="en-AU" sz="2000" dirty="0"/>
              <a:t>checklist: type &amp; frequency of behaviours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8"/>
          <p:cNvSpPr txBox="1">
            <a:spLocks/>
          </p:cNvSpPr>
          <p:nvPr/>
        </p:nvSpPr>
        <p:spPr>
          <a:xfrm>
            <a:off x="198304" y="572949"/>
            <a:ext cx="6496424"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Complex health</a:t>
            </a:r>
          </a:p>
        </p:txBody>
      </p:sp>
      <p:sp>
        <p:nvSpPr>
          <p:cNvPr id="12" name="Content Placeholder 64"/>
          <p:cNvSpPr txBox="1">
            <a:spLocks/>
          </p:cNvSpPr>
          <p:nvPr/>
        </p:nvSpPr>
        <p:spPr>
          <a:xfrm>
            <a:off x="503773" y="1745892"/>
            <a:ext cx="4425329" cy="387873"/>
          </a:xfrm>
          <a:prstGeom prst="rect">
            <a:avLst/>
          </a:prstGeom>
        </p:spPr>
        <p:txBody>
          <a:bodyPr vert="horz" lIns="0" tIns="0" rIns="0" bIns="0" numCol="1" rtlCol="0">
            <a:noAutofit/>
          </a:bodyPr>
          <a:lstStyle/>
          <a:p>
            <a:pPr marL="324000" indent="-288000">
              <a:spcAft>
                <a:spcPts val="1000"/>
              </a:spcAft>
              <a:buFont typeface="Arial"/>
              <a:buChar char="•"/>
            </a:pPr>
            <a:r>
              <a:rPr lang="en-AU" sz="2000" dirty="0"/>
              <a:t>The third domain is complex health</a:t>
            </a:r>
            <a:endParaRPr lang="en-US" sz="2000" dirty="0"/>
          </a:p>
        </p:txBody>
      </p:sp>
      <p:sp>
        <p:nvSpPr>
          <p:cNvPr id="13" name="Content Placeholder 64"/>
          <p:cNvSpPr txBox="1">
            <a:spLocks/>
          </p:cNvSpPr>
          <p:nvPr/>
        </p:nvSpPr>
        <p:spPr>
          <a:xfrm>
            <a:off x="503773" y="2336789"/>
            <a:ext cx="5357200" cy="4289777"/>
          </a:xfrm>
          <a:prstGeom prst="rect">
            <a:avLst/>
          </a:prstGeom>
        </p:spPr>
        <p:txBody>
          <a:bodyPr vert="horz" lIns="0" tIns="0" rIns="0" bIns="0" numCol="1" rtlCol="0">
            <a:noAutofit/>
          </a:bodyPr>
          <a:lstStyle/>
          <a:p>
            <a:pPr>
              <a:spcAft>
                <a:spcPts val="1000"/>
              </a:spcAft>
            </a:pPr>
            <a:r>
              <a:rPr lang="en-AU" sz="2000" dirty="0"/>
              <a:t>Questions:</a:t>
            </a:r>
            <a:endParaRPr lang="en-US" sz="2000" dirty="0"/>
          </a:p>
          <a:p>
            <a:pPr>
              <a:spcAft>
                <a:spcPts val="1000"/>
              </a:spcAft>
            </a:pPr>
            <a:r>
              <a:rPr lang="en-AU" sz="2000" dirty="0"/>
              <a:t>(no ACFI specified assessment – current medication chart)</a:t>
            </a:r>
            <a:endParaRPr lang="en-US" sz="2000" dirty="0"/>
          </a:p>
          <a:p>
            <a:pPr marL="342900" indent="-342900">
              <a:spcAft>
                <a:spcPts val="1000"/>
              </a:spcAft>
              <a:buFont typeface="+mj-lt"/>
              <a:buAutoNum type="arabicPeriod" startAt="11"/>
            </a:pPr>
            <a:r>
              <a:rPr lang="en-AU" sz="2000" b="1" dirty="0"/>
              <a:t> Medication</a:t>
            </a:r>
            <a:endParaRPr lang="en-US" sz="2000" b="1" dirty="0"/>
          </a:p>
          <a:p>
            <a:pPr marL="288000" indent="-288000">
              <a:spcAft>
                <a:spcPts val="1000"/>
              </a:spcAft>
              <a:buFont typeface="Arial"/>
              <a:buChar char="•"/>
            </a:pPr>
            <a:r>
              <a:rPr lang="en-AU" sz="2000" dirty="0"/>
              <a:t>Looks at the time taken to administer medications each day</a:t>
            </a:r>
            <a:endParaRPr lang="en-US" sz="2000" dirty="0"/>
          </a:p>
          <a:p>
            <a:pPr marL="342900" indent="-342900">
              <a:spcAft>
                <a:spcPts val="1000"/>
              </a:spcAft>
              <a:buFont typeface="+mj-lt"/>
              <a:buAutoNum type="arabicPeriod" startAt="12"/>
            </a:pPr>
            <a:r>
              <a:rPr lang="en-AU" sz="2000" b="1" dirty="0"/>
              <a:t> Complex health care</a:t>
            </a:r>
            <a:endParaRPr lang="en-US" sz="2000" b="1" dirty="0"/>
          </a:p>
          <a:p>
            <a:pPr marL="288000" indent="-288000">
              <a:spcAft>
                <a:spcPts val="1000"/>
              </a:spcAft>
              <a:buFont typeface="Arial"/>
              <a:buChar char="•"/>
            </a:pPr>
            <a:r>
              <a:rPr lang="en-AU" sz="2000" dirty="0"/>
              <a:t>Scores for 18 specified procedures</a:t>
            </a:r>
            <a:r>
              <a:rPr lang="en-US" sz="2000" dirty="0"/>
              <a:t> </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2263</Words>
  <Application>Microsoft Office PowerPoint</Application>
  <PresentationFormat>Widescreen</PresentationFormat>
  <Paragraphs>226</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Lucida Grande</vt:lpstr>
      <vt:lpstr>Arial</vt:lpstr>
      <vt:lpstr>Calibri</vt:lpstr>
      <vt:lpstr>Calibri Light</vt:lpstr>
      <vt:lpstr>1_Office Theme</vt:lpstr>
      <vt:lpstr>Module 10 ACFI &amp; Incontinence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CFA CONFERENCE</dc:title>
  <dc:creator>Ahmed, Mehnaaz</dc:creator>
  <cp:lastModifiedBy>Jesse</cp:lastModifiedBy>
  <cp:revision>34</cp:revision>
  <dcterms:created xsi:type="dcterms:W3CDTF">2020-10-07T10:30:54Z</dcterms:created>
  <dcterms:modified xsi:type="dcterms:W3CDTF">2020-10-23T03:47:20Z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8bc842-2070-4ed0-9e20-472452689642_Enabled">
    <vt:lpwstr>True</vt:lpwstr>
  </property>
  <property fmtid="{D5CDD505-2E9C-101B-9397-08002B2CF9AE}" pid="3" name="MSIP_Label_918bc842-2070-4ed0-9e20-472452689642_SiteId">
    <vt:lpwstr>fee2180b-69b6-4afe-9f14-ccd70bd4c737</vt:lpwstr>
  </property>
  <property fmtid="{D5CDD505-2E9C-101B-9397-08002B2CF9AE}" pid="4" name="MSIP_Label_918bc842-2070-4ed0-9e20-472452689642_Owner">
    <vt:lpwstr>mehnaaz.ahmed@kcc.com</vt:lpwstr>
  </property>
  <property fmtid="{D5CDD505-2E9C-101B-9397-08002B2CF9AE}" pid="5" name="MSIP_Label_918bc842-2070-4ed0-9e20-472452689642_SetDate">
    <vt:lpwstr>2020-10-07T12:42:03.2266676Z</vt:lpwstr>
  </property>
  <property fmtid="{D5CDD505-2E9C-101B-9397-08002B2CF9AE}" pid="6" name="MSIP_Label_918bc842-2070-4ed0-9e20-472452689642_Name">
    <vt:lpwstr>K-C Confidential</vt:lpwstr>
  </property>
  <property fmtid="{D5CDD505-2E9C-101B-9397-08002B2CF9AE}" pid="7" name="MSIP_Label_918bc842-2070-4ed0-9e20-472452689642_Application">
    <vt:lpwstr>Microsoft Azure Information Protection</vt:lpwstr>
  </property>
  <property fmtid="{D5CDD505-2E9C-101B-9397-08002B2CF9AE}" pid="8" name="MSIP_Label_918bc842-2070-4ed0-9e20-472452689642_ActionId">
    <vt:lpwstr>dcf14baf-b9ab-4565-b6c6-ed9cc0a7acd3</vt:lpwstr>
  </property>
  <property fmtid="{D5CDD505-2E9C-101B-9397-08002B2CF9AE}" pid="9" name="MSIP_Label_918bc842-2070-4ed0-9e20-472452689642_Extended_MSFT_Method">
    <vt:lpwstr>Manual</vt:lpwstr>
  </property>
  <property fmtid="{D5CDD505-2E9C-101B-9397-08002B2CF9AE}" pid="10" name="MSIP_Label_aa870e45-89d0-4bce-999c-ea35897869a9_Enabled">
    <vt:lpwstr>True</vt:lpwstr>
  </property>
  <property fmtid="{D5CDD505-2E9C-101B-9397-08002B2CF9AE}" pid="11" name="MSIP_Label_aa870e45-89d0-4bce-999c-ea35897869a9_SiteId">
    <vt:lpwstr>fee2180b-69b6-4afe-9f14-ccd70bd4c737</vt:lpwstr>
  </property>
  <property fmtid="{D5CDD505-2E9C-101B-9397-08002B2CF9AE}" pid="12" name="MSIP_Label_aa870e45-89d0-4bce-999c-ea35897869a9_Owner">
    <vt:lpwstr>mehnaaz.ahmed@kcc.com</vt:lpwstr>
  </property>
  <property fmtid="{D5CDD505-2E9C-101B-9397-08002B2CF9AE}" pid="13" name="MSIP_Label_aa870e45-89d0-4bce-999c-ea35897869a9_SetDate">
    <vt:lpwstr>2020-10-07T12:42:03.2266676Z</vt:lpwstr>
  </property>
  <property fmtid="{D5CDD505-2E9C-101B-9397-08002B2CF9AE}" pid="14" name="MSIP_Label_aa870e45-89d0-4bce-999c-ea35897869a9_Name">
    <vt:lpwstr>Without Content Marking</vt:lpwstr>
  </property>
  <property fmtid="{D5CDD505-2E9C-101B-9397-08002B2CF9AE}" pid="15" name="MSIP_Label_aa870e45-89d0-4bce-999c-ea35897869a9_Application">
    <vt:lpwstr>Microsoft Azure Information Protection</vt:lpwstr>
  </property>
  <property fmtid="{D5CDD505-2E9C-101B-9397-08002B2CF9AE}" pid="16" name="MSIP_Label_aa870e45-89d0-4bce-999c-ea35897869a9_ActionId">
    <vt:lpwstr>dcf14baf-b9ab-4565-b6c6-ed9cc0a7acd3</vt:lpwstr>
  </property>
  <property fmtid="{D5CDD505-2E9C-101B-9397-08002B2CF9AE}" pid="17" name="MSIP_Label_aa870e45-89d0-4bce-999c-ea35897869a9_Parent">
    <vt:lpwstr>918bc842-2070-4ed0-9e20-472452689642</vt:lpwstr>
  </property>
  <property fmtid="{D5CDD505-2E9C-101B-9397-08002B2CF9AE}" pid="18" name="MSIP_Label_aa870e45-89d0-4bce-999c-ea35897869a9_Extended_MSFT_Method">
    <vt:lpwstr>Manual</vt:lpwstr>
  </property>
  <property fmtid="{D5CDD505-2E9C-101B-9397-08002B2CF9AE}" pid="19" name="KCAutoClass">
    <vt:lpwstr>K-C Confidential Without Content Marking</vt:lpwstr>
  </property>
</Properties>
</file>